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2" r:id="rId7"/>
    <p:sldId id="287" r:id="rId8"/>
    <p:sldId id="288" r:id="rId9"/>
    <p:sldId id="268" r:id="rId10"/>
    <p:sldId id="265" r:id="rId11"/>
    <p:sldId id="261" r:id="rId12"/>
    <p:sldId id="270" r:id="rId13"/>
    <p:sldId id="273" r:id="rId14"/>
    <p:sldId id="266" r:id="rId15"/>
    <p:sldId id="275" r:id="rId16"/>
    <p:sldId id="276" r:id="rId17"/>
    <p:sldId id="274" r:id="rId18"/>
    <p:sldId id="267" r:id="rId19"/>
    <p:sldId id="269" r:id="rId20"/>
    <p:sldId id="277" r:id="rId21"/>
    <p:sldId id="278" r:id="rId22"/>
    <p:sldId id="279" r:id="rId23"/>
    <p:sldId id="289" r:id="rId24"/>
    <p:sldId id="271" r:id="rId25"/>
    <p:sldId id="290" r:id="rId26"/>
    <p:sldId id="280" r:id="rId27"/>
    <p:sldId id="285" r:id="rId28"/>
    <p:sldId id="272" r:id="rId29"/>
    <p:sldId id="281" r:id="rId30"/>
    <p:sldId id="282" r:id="rId31"/>
    <p:sldId id="283" r:id="rId32"/>
    <p:sldId id="284" r:id="rId33"/>
    <p:sldId id="291" r:id="rId34"/>
    <p:sldId id="292" r:id="rId35"/>
    <p:sldId id="293"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361"/>
  </p:normalViewPr>
  <p:slideViewPr>
    <p:cSldViewPr snapToGrid="0" snapToObjects="1">
      <p:cViewPr varScale="1">
        <p:scale>
          <a:sx n="103" d="100"/>
          <a:sy n="103" d="100"/>
        </p:scale>
        <p:origin x="1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5088C-D2B3-1244-B419-8C11C85A0224}" type="datetimeFigureOut">
              <a:rPr lang="en-US" smtClean="0"/>
              <a:t>11/15/21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9B9B48-EB8D-1E42-B413-DF1137EBDCD8}" type="slidenum">
              <a:rPr lang="en-US" smtClean="0"/>
              <a:t>‹#›</a:t>
            </a:fld>
            <a:endParaRPr lang="en-US"/>
          </a:p>
        </p:txBody>
      </p:sp>
    </p:spTree>
    <p:extLst>
      <p:ext uri="{BB962C8B-B14F-4D97-AF65-F5344CB8AC3E}">
        <p14:creationId xmlns:p14="http://schemas.microsoft.com/office/powerpoint/2010/main" val="272505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 high level, computers do four things: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run programs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store data</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communicate with each other, and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interact with us</a:t>
            </a:r>
          </a:p>
          <a:p>
            <a:r>
              <a:rPr lang="en-US" sz="1200" b="0" i="0" u="none" strike="noStrike" kern="1200" dirty="0">
                <a:solidFill>
                  <a:schemeClr val="tx1"/>
                </a:solidFill>
                <a:effectLst/>
                <a:latin typeface="+mn-lt"/>
                <a:ea typeface="+mn-ea"/>
                <a:cs typeface="+mn-cs"/>
              </a:rPr>
              <a:t>They can do the last of these in many different ways, including through a keyboard and mouse, or touch screen interfaces, or using speech recognition systems. While touch and voice interfaces are becoming more commonplace, most interaction is still done using traditional screens, mice, touchpads and keyboards.</a:t>
            </a:r>
          </a:p>
          <a:p>
            <a:r>
              <a:rPr lang="en-US" sz="1200" b="0" i="0" u="none" strike="noStrike" kern="1200" dirty="0">
                <a:solidFill>
                  <a:schemeClr val="tx1"/>
                </a:solidFill>
                <a:effectLst/>
                <a:latin typeface="+mn-lt"/>
                <a:ea typeface="+mn-ea"/>
                <a:cs typeface="+mn-cs"/>
              </a:rPr>
              <a:t>We are all familiar with </a:t>
            </a:r>
            <a:r>
              <a:rPr lang="en-US" sz="1200" b="1" i="0" u="none" strike="noStrike" kern="1200" dirty="0">
                <a:solidFill>
                  <a:schemeClr val="tx1"/>
                </a:solidFill>
                <a:effectLst/>
                <a:latin typeface="+mn-lt"/>
                <a:ea typeface="+mn-ea"/>
                <a:cs typeface="+mn-cs"/>
              </a:rPr>
              <a:t>graphical user interfaces</a:t>
            </a:r>
            <a:r>
              <a:rPr lang="en-US" sz="1200" b="0" i="0" u="none" strike="noStrike" kern="1200" dirty="0">
                <a:solidFill>
                  <a:schemeClr val="tx1"/>
                </a:solidFill>
                <a:effectLst/>
                <a:latin typeface="+mn-lt"/>
                <a:ea typeface="+mn-ea"/>
                <a:cs typeface="+mn-cs"/>
              </a:rPr>
              <a:t> (GUI): windows, icons and pointers. They are easy to learn and fantastic for simple tasks where a vocabulary consisting of “click” translates easily into “do the thing I want”. But this magic relies on wanting a simple set of things, and having programs that can do exactly those things.</a:t>
            </a:r>
          </a:p>
          <a:p>
            <a:r>
              <a:rPr lang="en-US" sz="1200" b="0" i="0" u="none" strike="noStrike" kern="1200" dirty="0">
                <a:solidFill>
                  <a:schemeClr val="tx1"/>
                </a:solidFill>
                <a:effectLst/>
                <a:latin typeface="+mn-lt"/>
                <a:ea typeface="+mn-ea"/>
                <a:cs typeface="+mn-cs"/>
              </a:rPr>
              <a:t>If you wish to do complex, purpose-specific things it helps to have a richer means of expressing your instructions to the computer. It doesn’t need to be complicated or difficult, just a vocabulary of commands and a simple grammar for using them.</a:t>
            </a:r>
          </a:p>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2</a:t>
            </a:fld>
            <a:endParaRPr lang="en-US"/>
          </a:p>
        </p:txBody>
      </p:sp>
    </p:spTree>
    <p:extLst>
      <p:ext uri="{BB962C8B-B14F-4D97-AF65-F5344CB8AC3E}">
        <p14:creationId xmlns:p14="http://schemas.microsoft.com/office/powerpoint/2010/main" val="2016832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read the output of ls –l.  Spend a little time on permissions, although this isn’t really a topic for this course.</a:t>
            </a:r>
          </a:p>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12</a:t>
            </a:fld>
            <a:endParaRPr lang="en-US"/>
          </a:p>
        </p:txBody>
      </p:sp>
    </p:spTree>
    <p:extLst>
      <p:ext uri="{BB962C8B-B14F-4D97-AF65-F5344CB8AC3E}">
        <p14:creationId xmlns:p14="http://schemas.microsoft.com/office/powerpoint/2010/main" val="4102551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a:t>
            </a:r>
            <a:r>
              <a:rPr lang="en-US" dirty="0" err="1"/>
              <a:t>sudo</a:t>
            </a:r>
            <a:r>
              <a:rPr lang="en-US" dirty="0"/>
              <a:t>. They  should all have </a:t>
            </a:r>
            <a:r>
              <a:rPr lang="en-US" dirty="0" err="1"/>
              <a:t>sudo</a:t>
            </a:r>
            <a:r>
              <a:rPr lang="en-US" dirty="0"/>
              <a:t> rights.</a:t>
            </a:r>
          </a:p>
        </p:txBody>
      </p:sp>
      <p:sp>
        <p:nvSpPr>
          <p:cNvPr id="4" name="Slide Number Placeholder 3"/>
          <p:cNvSpPr>
            <a:spLocks noGrp="1"/>
          </p:cNvSpPr>
          <p:nvPr>
            <p:ph type="sldNum" sz="quarter" idx="10"/>
          </p:nvPr>
        </p:nvSpPr>
        <p:spPr/>
        <p:txBody>
          <a:bodyPr/>
          <a:lstStyle/>
          <a:p>
            <a:fld id="{909B9B48-EB8D-1E42-B413-DF1137EBDCD8}" type="slidenum">
              <a:rPr lang="en-US" smtClean="0"/>
              <a:t>13</a:t>
            </a:fld>
            <a:endParaRPr lang="en-US"/>
          </a:p>
        </p:txBody>
      </p:sp>
    </p:spTree>
    <p:extLst>
      <p:ext uri="{BB962C8B-B14F-4D97-AF65-F5344CB8AC3E}">
        <p14:creationId xmlns:p14="http://schemas.microsoft.com/office/powerpoint/2010/main" val="1745056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a:t>touch</a:t>
            </a:r>
          </a:p>
          <a:p>
            <a:pPr marL="171450" indent="-171450">
              <a:buFontTx/>
              <a:buChar char="-"/>
            </a:pPr>
            <a:r>
              <a:rPr lang="en-US" dirty="0" err="1"/>
              <a:t>rm</a:t>
            </a:r>
            <a:endParaRPr lang="en-US" dirty="0"/>
          </a:p>
          <a:p>
            <a:pPr marL="171450" indent="-171450">
              <a:buFontTx/>
              <a:buChar char="-"/>
            </a:pPr>
            <a:r>
              <a:rPr lang="en-US" dirty="0" err="1"/>
              <a:t>mkdir</a:t>
            </a:r>
            <a:endParaRPr lang="en-US" dirty="0"/>
          </a:p>
          <a:p>
            <a:pPr marL="171450" indent="-171450">
              <a:buFontTx/>
              <a:buChar char="-"/>
            </a:pPr>
            <a:r>
              <a:rPr lang="en-US" dirty="0" err="1"/>
              <a:t>rm</a:t>
            </a:r>
            <a:r>
              <a:rPr lang="en-US" dirty="0"/>
              <a:t> –r</a:t>
            </a:r>
          </a:p>
          <a:p>
            <a:pPr marL="171450" indent="-171450">
              <a:buFontTx/>
              <a:buChar char="-"/>
            </a:pPr>
            <a:endParaRPr lang="en-US" dirty="0"/>
          </a:p>
          <a:p>
            <a:pPr marL="0" indent="0">
              <a:buFontTx/>
              <a:buNone/>
            </a:pPr>
            <a:r>
              <a:rPr lang="en-US" dirty="0"/>
              <a:t>Make sure to  mention that </a:t>
            </a:r>
            <a:r>
              <a:rPr lang="en-US" dirty="0" err="1"/>
              <a:t>rm</a:t>
            </a:r>
            <a:r>
              <a:rPr lang="en-US" dirty="0"/>
              <a:t> is forever!</a:t>
            </a:r>
          </a:p>
        </p:txBody>
      </p:sp>
      <p:sp>
        <p:nvSpPr>
          <p:cNvPr id="4" name="Slide Number Placeholder 3"/>
          <p:cNvSpPr>
            <a:spLocks noGrp="1"/>
          </p:cNvSpPr>
          <p:nvPr>
            <p:ph type="sldNum" sz="quarter" idx="10"/>
          </p:nvPr>
        </p:nvSpPr>
        <p:spPr/>
        <p:txBody>
          <a:bodyPr/>
          <a:lstStyle/>
          <a:p>
            <a:fld id="{909B9B48-EB8D-1E42-B413-DF1137EBDCD8}" type="slidenum">
              <a:rPr lang="en-US" smtClean="0"/>
              <a:t>14</a:t>
            </a:fld>
            <a:endParaRPr lang="en-US"/>
          </a:p>
        </p:txBody>
      </p:sp>
    </p:spTree>
    <p:extLst>
      <p:ext uri="{BB962C8B-B14F-4D97-AF65-F5344CB8AC3E}">
        <p14:creationId xmlns:p14="http://schemas.microsoft.com/office/powerpoint/2010/main" val="275917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r>
            <a:r>
              <a:rPr lang="en-US" dirty="0" err="1"/>
              <a:t>cp</a:t>
            </a:r>
            <a:r>
              <a:rPr lang="en-US" dirty="0"/>
              <a:t> and mv</a:t>
            </a:r>
          </a:p>
        </p:txBody>
      </p:sp>
      <p:sp>
        <p:nvSpPr>
          <p:cNvPr id="4" name="Slide Number Placeholder 3"/>
          <p:cNvSpPr>
            <a:spLocks noGrp="1"/>
          </p:cNvSpPr>
          <p:nvPr>
            <p:ph type="sldNum" sz="quarter" idx="10"/>
          </p:nvPr>
        </p:nvSpPr>
        <p:spPr/>
        <p:txBody>
          <a:bodyPr/>
          <a:lstStyle/>
          <a:p>
            <a:fld id="{909B9B48-EB8D-1E42-B413-DF1137EBDCD8}" type="slidenum">
              <a:rPr lang="en-US" smtClean="0"/>
              <a:t>15</a:t>
            </a:fld>
            <a:endParaRPr lang="en-US"/>
          </a:p>
        </p:txBody>
      </p:sp>
    </p:spTree>
    <p:extLst>
      <p:ext uri="{BB962C8B-B14F-4D97-AF65-F5344CB8AC3E}">
        <p14:creationId xmlns:p14="http://schemas.microsoft.com/office/powerpoint/2010/main" val="4241145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use of wildcards</a:t>
            </a:r>
          </a:p>
        </p:txBody>
      </p:sp>
      <p:sp>
        <p:nvSpPr>
          <p:cNvPr id="4" name="Slide Number Placeholder 3"/>
          <p:cNvSpPr>
            <a:spLocks noGrp="1"/>
          </p:cNvSpPr>
          <p:nvPr>
            <p:ph type="sldNum" sz="quarter" idx="10"/>
          </p:nvPr>
        </p:nvSpPr>
        <p:spPr/>
        <p:txBody>
          <a:bodyPr/>
          <a:lstStyle/>
          <a:p>
            <a:fld id="{909B9B48-EB8D-1E42-B413-DF1137EBDCD8}" type="slidenum">
              <a:rPr lang="en-US" smtClean="0"/>
              <a:t>16</a:t>
            </a:fld>
            <a:endParaRPr lang="en-US"/>
          </a:p>
        </p:txBody>
      </p:sp>
    </p:spTree>
    <p:extLst>
      <p:ext uri="{BB962C8B-B14F-4D97-AF65-F5344CB8AC3E}">
        <p14:creationId xmlns:p14="http://schemas.microsoft.com/office/powerpoint/2010/main" val="1820438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a:t>cat</a:t>
            </a:r>
          </a:p>
          <a:p>
            <a:pPr marL="171450" indent="-171450">
              <a:buFontTx/>
              <a:buChar char="-"/>
            </a:pPr>
            <a:r>
              <a:rPr lang="en-US" dirty="0"/>
              <a:t>head</a:t>
            </a:r>
          </a:p>
          <a:p>
            <a:pPr marL="171450" indent="-171450">
              <a:buFontTx/>
              <a:buChar char="-"/>
            </a:pPr>
            <a:r>
              <a:rPr lang="en-US" dirty="0"/>
              <a:t>tail</a:t>
            </a:r>
          </a:p>
        </p:txBody>
      </p:sp>
      <p:sp>
        <p:nvSpPr>
          <p:cNvPr id="4" name="Slide Number Placeholder 3"/>
          <p:cNvSpPr>
            <a:spLocks noGrp="1"/>
          </p:cNvSpPr>
          <p:nvPr>
            <p:ph type="sldNum" sz="quarter" idx="10"/>
          </p:nvPr>
        </p:nvSpPr>
        <p:spPr/>
        <p:txBody>
          <a:bodyPr/>
          <a:lstStyle/>
          <a:p>
            <a:fld id="{909B9B48-EB8D-1E42-B413-DF1137EBDCD8}" type="slidenum">
              <a:rPr lang="en-US" smtClean="0"/>
              <a:t>18</a:t>
            </a:fld>
            <a:endParaRPr lang="en-US"/>
          </a:p>
        </p:txBody>
      </p:sp>
    </p:spTree>
    <p:extLst>
      <p:ext uri="{BB962C8B-B14F-4D97-AF65-F5344CB8AC3E}">
        <p14:creationId xmlns:p14="http://schemas.microsoft.com/office/powerpoint/2010/main" val="3980840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Mac users with docker do not have  less installed </a:t>
            </a:r>
            <a:r>
              <a:rPr lang="en-US" dirty="0">
                <a:sym typeface="Wingdings" pitchFamily="2" charset="2"/>
              </a:rPr>
              <a:t>:(</a:t>
            </a:r>
          </a:p>
          <a:p>
            <a:r>
              <a:rPr lang="en-US" dirty="0">
                <a:sym typeface="Wingdings" pitchFamily="2" charset="2"/>
              </a:rPr>
              <a:t>Need to run </a:t>
            </a:r>
            <a:r>
              <a:rPr lang="en-US" dirty="0" err="1">
                <a:sym typeface="Wingdings" pitchFamily="2" charset="2"/>
              </a:rPr>
              <a:t>sudo</a:t>
            </a:r>
            <a:r>
              <a:rPr lang="en-US" dirty="0">
                <a:sym typeface="Wingdings" pitchFamily="2" charset="2"/>
              </a:rPr>
              <a:t>  apt-get install less</a:t>
            </a:r>
          </a:p>
        </p:txBody>
      </p:sp>
      <p:sp>
        <p:nvSpPr>
          <p:cNvPr id="4" name="Slide Number Placeholder 3"/>
          <p:cNvSpPr>
            <a:spLocks noGrp="1"/>
          </p:cNvSpPr>
          <p:nvPr>
            <p:ph type="sldNum" sz="quarter" idx="10"/>
          </p:nvPr>
        </p:nvSpPr>
        <p:spPr/>
        <p:txBody>
          <a:bodyPr/>
          <a:lstStyle/>
          <a:p>
            <a:fld id="{909B9B48-EB8D-1E42-B413-DF1137EBDCD8}" type="slidenum">
              <a:rPr lang="en-US" smtClean="0"/>
              <a:t>19</a:t>
            </a:fld>
            <a:endParaRPr lang="en-US"/>
          </a:p>
        </p:txBody>
      </p:sp>
    </p:spTree>
    <p:extLst>
      <p:ext uri="{BB962C8B-B14F-4D97-AF65-F5344CB8AC3E}">
        <p14:creationId xmlns:p14="http://schemas.microsoft.com/office/powerpoint/2010/main" val="10627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20</a:t>
            </a:fld>
            <a:endParaRPr lang="en-US"/>
          </a:p>
        </p:txBody>
      </p:sp>
    </p:spTree>
    <p:extLst>
      <p:ext uri="{BB962C8B-B14F-4D97-AF65-F5344CB8AC3E}">
        <p14:creationId xmlns:p14="http://schemas.microsoft.com/office/powerpoint/2010/main" val="362201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basic grep</a:t>
            </a:r>
          </a:p>
        </p:txBody>
      </p:sp>
      <p:sp>
        <p:nvSpPr>
          <p:cNvPr id="4" name="Slide Number Placeholder 3"/>
          <p:cNvSpPr>
            <a:spLocks noGrp="1"/>
          </p:cNvSpPr>
          <p:nvPr>
            <p:ph type="sldNum" sz="quarter" idx="10"/>
          </p:nvPr>
        </p:nvSpPr>
        <p:spPr/>
        <p:txBody>
          <a:bodyPr/>
          <a:lstStyle/>
          <a:p>
            <a:fld id="{909B9B48-EB8D-1E42-B413-DF1137EBDCD8}" type="slidenum">
              <a:rPr lang="en-US" smtClean="0"/>
              <a:t>22</a:t>
            </a:fld>
            <a:endParaRPr lang="en-US"/>
          </a:p>
        </p:txBody>
      </p:sp>
    </p:spTree>
    <p:extLst>
      <p:ext uri="{BB962C8B-B14F-4D97-AF65-F5344CB8AC3E}">
        <p14:creationId xmlns:p14="http://schemas.microsoft.com/office/powerpoint/2010/main" val="4051728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&gt;  and &gt;&gt;</a:t>
            </a:r>
          </a:p>
        </p:txBody>
      </p:sp>
      <p:sp>
        <p:nvSpPr>
          <p:cNvPr id="4" name="Slide Number Placeholder 3"/>
          <p:cNvSpPr>
            <a:spLocks noGrp="1"/>
          </p:cNvSpPr>
          <p:nvPr>
            <p:ph type="sldNum" sz="quarter" idx="10"/>
          </p:nvPr>
        </p:nvSpPr>
        <p:spPr/>
        <p:txBody>
          <a:bodyPr/>
          <a:lstStyle/>
          <a:p>
            <a:fld id="{909B9B48-EB8D-1E42-B413-DF1137EBDCD8}" type="slidenum">
              <a:rPr lang="en-US" smtClean="0"/>
              <a:t>24</a:t>
            </a:fld>
            <a:endParaRPr lang="en-US"/>
          </a:p>
        </p:txBody>
      </p:sp>
    </p:spTree>
    <p:extLst>
      <p:ext uri="{BB962C8B-B14F-4D97-AF65-F5344CB8AC3E}">
        <p14:creationId xmlns:p14="http://schemas.microsoft.com/office/powerpoint/2010/main" val="133365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3</a:t>
            </a:fld>
            <a:endParaRPr lang="en-US"/>
          </a:p>
        </p:txBody>
      </p:sp>
    </p:spTree>
    <p:extLst>
      <p:ext uri="{BB962C8B-B14F-4D97-AF65-F5344CB8AC3E}">
        <p14:creationId xmlns:p14="http://schemas.microsoft.com/office/powerpoint/2010/main" val="335682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a:t>
            </a:r>
            <a:r>
              <a:rPr lang="en-US" dirty="0" err="1"/>
              <a:t>gzip</a:t>
            </a:r>
            <a:r>
              <a:rPr lang="en-US" dirty="0"/>
              <a:t> compression / decompression.</a:t>
            </a:r>
          </a:p>
        </p:txBody>
      </p:sp>
      <p:sp>
        <p:nvSpPr>
          <p:cNvPr id="4" name="Slide Number Placeholder 3"/>
          <p:cNvSpPr>
            <a:spLocks noGrp="1"/>
          </p:cNvSpPr>
          <p:nvPr>
            <p:ph type="sldNum" sz="quarter" idx="10"/>
          </p:nvPr>
        </p:nvSpPr>
        <p:spPr/>
        <p:txBody>
          <a:bodyPr/>
          <a:lstStyle/>
          <a:p>
            <a:fld id="{909B9B48-EB8D-1E42-B413-DF1137EBDCD8}" type="slidenum">
              <a:rPr lang="en-US" smtClean="0"/>
              <a:t>28</a:t>
            </a:fld>
            <a:endParaRPr lang="en-US"/>
          </a:p>
        </p:txBody>
      </p:sp>
    </p:spTree>
    <p:extLst>
      <p:ext uri="{BB962C8B-B14F-4D97-AF65-F5344CB8AC3E}">
        <p14:creationId xmlns:p14="http://schemas.microsoft.com/office/powerpoint/2010/main" val="2934837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31</a:t>
            </a:fld>
            <a:endParaRPr lang="en-US"/>
          </a:p>
        </p:txBody>
      </p:sp>
    </p:spTree>
    <p:extLst>
      <p:ext uri="{BB962C8B-B14F-4D97-AF65-F5344CB8AC3E}">
        <p14:creationId xmlns:p14="http://schemas.microsoft.com/office/powerpoint/2010/main" val="4041029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shell is a program like any other. What’s special about it is that its job is to run other programs rather than to do calculations itself.</a:t>
            </a:r>
          </a:p>
          <a:p>
            <a:r>
              <a:rPr lang="en-US" sz="1200" b="0" i="0" u="none" strike="noStrike" kern="1200" dirty="0">
                <a:solidFill>
                  <a:schemeClr val="tx1"/>
                </a:solidFill>
                <a:effectLst/>
                <a:latin typeface="+mn-lt"/>
                <a:ea typeface="+mn-ea"/>
                <a:cs typeface="+mn-cs"/>
              </a:rPr>
              <a:t>The last line shows only a </a:t>
            </a:r>
            <a:r>
              <a:rPr lang="en-US" sz="1200" b="1" i="0" u="none" strike="noStrike" kern="1200" dirty="0">
                <a:solidFill>
                  <a:schemeClr val="tx1"/>
                </a:solidFill>
                <a:effectLst/>
                <a:latin typeface="+mn-lt"/>
                <a:ea typeface="+mn-ea"/>
                <a:cs typeface="+mn-cs"/>
              </a:rPr>
              <a:t>prompt</a:t>
            </a:r>
            <a:r>
              <a:rPr lang="en-US" sz="1200" b="0" i="0" u="none" strike="noStrike" kern="1200" dirty="0">
                <a:solidFill>
                  <a:schemeClr val="tx1"/>
                </a:solidFill>
                <a:effectLst/>
                <a:latin typeface="+mn-lt"/>
                <a:ea typeface="+mn-ea"/>
                <a:cs typeface="+mn-cs"/>
              </a:rPr>
              <a:t>, indicating that the shell is waiting for input.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heart of a command-line interface is a </a:t>
            </a:r>
            <a:r>
              <a:rPr lang="en-US" sz="1200" b="1" i="0" u="none" strike="noStrike" kern="1200" dirty="0">
                <a:solidFill>
                  <a:schemeClr val="tx1"/>
                </a:solidFill>
                <a:effectLst/>
                <a:latin typeface="+mn-lt"/>
                <a:ea typeface="+mn-ea"/>
                <a:cs typeface="+mn-cs"/>
              </a:rPr>
              <a:t>read-evaluate-print loop</a:t>
            </a:r>
            <a:r>
              <a:rPr lang="en-US" sz="1200" b="0" i="0" u="none" strike="noStrike" kern="1200" dirty="0">
                <a:solidFill>
                  <a:schemeClr val="tx1"/>
                </a:solidFill>
                <a:effectLst/>
                <a:latin typeface="+mn-lt"/>
                <a:ea typeface="+mn-ea"/>
                <a:cs typeface="+mn-cs"/>
              </a:rPr>
              <a:t> (REPL). It is called so because when you type a command and press </a:t>
            </a:r>
            <a:r>
              <a:rPr lang="en-US" dirty="0"/>
              <a:t>Return</a:t>
            </a:r>
            <a:r>
              <a:rPr lang="en-US" sz="1200" b="0" i="0" u="none" strike="noStrike" kern="1200" dirty="0">
                <a:solidFill>
                  <a:schemeClr val="tx1"/>
                </a:solidFill>
                <a:effectLst/>
                <a:latin typeface="+mn-lt"/>
                <a:ea typeface="+mn-ea"/>
                <a:cs typeface="+mn-cs"/>
              </a:rPr>
              <a:t> the shell reads your command, evaluates (or “executes”) it, prints the output of your command, loops back and waits for you to enter another command.</a:t>
            </a:r>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4</a:t>
            </a:fld>
            <a:endParaRPr lang="en-US"/>
          </a:p>
        </p:txBody>
      </p:sp>
    </p:spTree>
    <p:extLst>
      <p:ext uri="{BB962C8B-B14F-4D97-AF65-F5344CB8AC3E}">
        <p14:creationId xmlns:p14="http://schemas.microsoft.com/office/powerpoint/2010/main" val="387552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is a different model of interacting than a GUI, and that will take some effort - and some time - to learn. A GUI presents you with choices and you select one. With a </a:t>
            </a:r>
            <a:r>
              <a:rPr lang="en-US" sz="1200" b="1" i="0" u="none" strike="noStrike" kern="1200" dirty="0">
                <a:solidFill>
                  <a:schemeClr val="tx1"/>
                </a:solidFill>
                <a:effectLst/>
                <a:latin typeface="+mn-lt"/>
                <a:ea typeface="+mn-ea"/>
                <a:cs typeface="+mn-cs"/>
              </a:rPr>
              <a:t>command line interface</a:t>
            </a:r>
            <a:r>
              <a:rPr lang="en-US" sz="1200" b="0" i="0" u="none" strike="noStrike" kern="1200" dirty="0">
                <a:solidFill>
                  <a:schemeClr val="tx1"/>
                </a:solidFill>
                <a:effectLst/>
                <a:latin typeface="+mn-lt"/>
                <a:ea typeface="+mn-ea"/>
                <a:cs typeface="+mn-cs"/>
              </a:rPr>
              <a:t> (CLI) the choices are combinations of commands and parameters, more like words in a language than buttons on a screen. They are not presented to you so you must learn a few, like learning some vocabulary in a new language. But a small number of commands gets you a long way, and we’ll cover those essential few today.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Also, good to keep a cheat-sheet handy when you start!</a:t>
            </a:r>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5</a:t>
            </a:fld>
            <a:endParaRPr lang="en-US"/>
          </a:p>
        </p:txBody>
      </p:sp>
    </p:spTree>
    <p:extLst>
      <p:ext uri="{BB962C8B-B14F-4D97-AF65-F5344CB8AC3E}">
        <p14:creationId xmlns:p14="http://schemas.microsoft.com/office/powerpoint/2010/main" val="424189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6</a:t>
            </a:fld>
            <a:endParaRPr lang="en-US"/>
          </a:p>
        </p:txBody>
      </p:sp>
    </p:spTree>
    <p:extLst>
      <p:ext uri="{BB962C8B-B14F-4D97-AF65-F5344CB8AC3E}">
        <p14:creationId xmlns:p14="http://schemas.microsoft.com/office/powerpoint/2010/main" val="62014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7</a:t>
            </a:fld>
            <a:endParaRPr lang="en-US"/>
          </a:p>
        </p:txBody>
      </p:sp>
    </p:spTree>
    <p:extLst>
      <p:ext uri="{BB962C8B-B14F-4D97-AF65-F5344CB8AC3E}">
        <p14:creationId xmlns:p14="http://schemas.microsoft.com/office/powerpoint/2010/main" val="179163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9B9B48-EB8D-1E42-B413-DF1137EBDCD8}" type="slidenum">
              <a:rPr lang="en-US" smtClean="0"/>
              <a:t>8</a:t>
            </a:fld>
            <a:endParaRPr lang="en-US"/>
          </a:p>
        </p:txBody>
      </p:sp>
    </p:spTree>
    <p:extLst>
      <p:ext uri="{BB962C8B-B14F-4D97-AF65-F5344CB8AC3E}">
        <p14:creationId xmlns:p14="http://schemas.microsoft.com/office/powerpoint/2010/main" val="10511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most command will display help using a –help flag.</a:t>
            </a:r>
          </a:p>
          <a:p>
            <a:r>
              <a:rPr lang="en-US" dirty="0"/>
              <a:t>Explain how to read the help</a:t>
            </a:r>
          </a:p>
        </p:txBody>
      </p:sp>
      <p:sp>
        <p:nvSpPr>
          <p:cNvPr id="4" name="Slide Number Placeholder 3"/>
          <p:cNvSpPr>
            <a:spLocks noGrp="1"/>
          </p:cNvSpPr>
          <p:nvPr>
            <p:ph type="sldNum" sz="quarter" idx="10"/>
          </p:nvPr>
        </p:nvSpPr>
        <p:spPr/>
        <p:txBody>
          <a:bodyPr/>
          <a:lstStyle/>
          <a:p>
            <a:fld id="{909B9B48-EB8D-1E42-B413-DF1137EBDCD8}" type="slidenum">
              <a:rPr lang="en-US" smtClean="0"/>
              <a:t>9</a:t>
            </a:fld>
            <a:endParaRPr lang="en-US"/>
          </a:p>
        </p:txBody>
      </p:sp>
    </p:spTree>
    <p:extLst>
      <p:ext uri="{BB962C8B-B14F-4D97-AF65-F5344CB8AC3E}">
        <p14:creationId xmlns:p14="http://schemas.microsoft.com/office/powerpoint/2010/main" val="45588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a:p>
            <a:pPr marL="171450" indent="-171450">
              <a:buFontTx/>
              <a:buChar char="-"/>
            </a:pPr>
            <a:r>
              <a:rPr lang="en-US" dirty="0" err="1"/>
              <a:t>pwd</a:t>
            </a:r>
            <a:endParaRPr lang="en-US" dirty="0"/>
          </a:p>
          <a:p>
            <a:pPr marL="171450" indent="-171450">
              <a:buFontTx/>
              <a:buChar char="-"/>
            </a:pPr>
            <a:r>
              <a:rPr lang="en-US" dirty="0"/>
              <a:t>ls</a:t>
            </a:r>
          </a:p>
          <a:p>
            <a:pPr marL="171450" indent="-171450">
              <a:buFontTx/>
              <a:buChar char="-"/>
            </a:pPr>
            <a:r>
              <a:rPr lang="en-US" dirty="0"/>
              <a:t>cd</a:t>
            </a:r>
          </a:p>
          <a:p>
            <a:pPr marL="171450" indent="-171450">
              <a:buFontTx/>
              <a:buChar char="-"/>
            </a:pPr>
            <a:r>
              <a:rPr lang="en-US" dirty="0"/>
              <a:t>`..`</a:t>
            </a:r>
          </a:p>
          <a:p>
            <a:pPr marL="171450" indent="-171450">
              <a:buFontTx/>
              <a:buChar char="-"/>
            </a:pPr>
            <a:r>
              <a:rPr lang="en-US" dirty="0"/>
              <a:t>`~`</a:t>
            </a:r>
          </a:p>
          <a:p>
            <a:pPr marL="171450" indent="-171450">
              <a:buFontTx/>
              <a:buChar char="-"/>
            </a:pPr>
            <a:r>
              <a:rPr lang="en-US" dirty="0"/>
              <a:t>`.` </a:t>
            </a:r>
          </a:p>
        </p:txBody>
      </p:sp>
      <p:sp>
        <p:nvSpPr>
          <p:cNvPr id="4" name="Slide Number Placeholder 3"/>
          <p:cNvSpPr>
            <a:spLocks noGrp="1"/>
          </p:cNvSpPr>
          <p:nvPr>
            <p:ph type="sldNum" sz="quarter" idx="10"/>
          </p:nvPr>
        </p:nvSpPr>
        <p:spPr/>
        <p:txBody>
          <a:bodyPr/>
          <a:lstStyle/>
          <a:p>
            <a:fld id="{909B9B48-EB8D-1E42-B413-DF1137EBDCD8}" type="slidenum">
              <a:rPr lang="en-US" smtClean="0"/>
              <a:t>11</a:t>
            </a:fld>
            <a:endParaRPr lang="en-US"/>
          </a:p>
        </p:txBody>
      </p:sp>
    </p:spTree>
    <p:extLst>
      <p:ext uri="{BB962C8B-B14F-4D97-AF65-F5344CB8AC3E}">
        <p14:creationId xmlns:p14="http://schemas.microsoft.com/office/powerpoint/2010/main" val="373855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9A68-D190-4B4C-8A4B-0EB6D2842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EE5AE7-AAA1-6F42-9993-E9675E800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390B6-F544-7147-951E-95776A0A1AC1}"/>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14E06561-9F1B-984D-99D5-779F01538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983D-9CA4-BC4C-A1BB-FBFA7A8E178E}"/>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470867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EEB70-E1E0-CB46-8F40-3F284F09CE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CEAF5B-3D9F-C041-9225-AC8358E109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4EE2B-4F66-824C-AF14-B12FFF8F36F0}"/>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8175AE17-0444-BC4F-91FB-9ADBBBCE4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13BEA9-A5D4-6F4B-B035-7261DDA8301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85253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2759DA-1A62-4741-8F06-E267B8761B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E11C7-2B05-2249-A928-B34E33892B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FDA93-3067-684D-99C8-A6ED4475C967}"/>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56F5DE9E-D945-2545-BC45-BDDF9A24F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5B46F-9ED4-244A-8377-E72F7BF98F73}"/>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65211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6436-10CA-C448-B3A8-3170BF98AB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220FC-C4C8-9044-9442-92CCFBC69D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3B35C-4452-4048-BC84-0A504CC52C74}"/>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346FA35C-4D3C-9243-B05C-3E2CA5A0A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566232-CBFB-7444-84A3-989885249A36}"/>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788554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837B-26D2-C34F-B98C-2DC0EFCDF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6990E1-A3C5-924C-8A8E-985AAAF27D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51557A-AA31-9541-B5B6-38487C2D51B8}"/>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AB4FF13F-6C94-7840-92E0-A8DF1F615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0EA1C-91B0-5142-88D7-DEBDF43416D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21817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4B5E8-1D2A-6C43-9233-0C2D5F3E8D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C8E17-57C4-064C-9658-B4BE31D8D5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3992B5-4764-3D42-AAFE-C6551439B0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7208C-B046-A748-863F-20497D69E4BE}"/>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6" name="Footer Placeholder 5">
            <a:extLst>
              <a:ext uri="{FF2B5EF4-FFF2-40B4-BE49-F238E27FC236}">
                <a16:creationId xmlns:a16="http://schemas.microsoft.com/office/drawing/2014/main" id="{E6437F4C-24DB-FF47-8C3D-184D18B73B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A8202B-E34D-C24B-A7B4-2A6A961D05F5}"/>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206763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B600-96FC-5F49-9242-5AAFEE45CC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8D0D5E-4C13-504A-9DE5-7CCDFE78E5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086AFF-DB14-F641-B4EA-3AE94D672B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64AA1B-D19F-5A46-A5C9-7D753FC6B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42F6A8-EF38-954E-B8F4-54447B45173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623F77-1D46-094D-8D98-C6C6DF4A959C}"/>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8" name="Footer Placeholder 7">
            <a:extLst>
              <a:ext uri="{FF2B5EF4-FFF2-40B4-BE49-F238E27FC236}">
                <a16:creationId xmlns:a16="http://schemas.microsoft.com/office/drawing/2014/main" id="{3ECDCA86-7320-7145-A250-14DC78435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CA1E29-CAE6-2D42-AF35-2B3BCBABA72B}"/>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459781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ADDA-3741-CE4D-B717-5A4572938E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737C78-507B-3044-ACF7-1845B6A347CF}"/>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4" name="Footer Placeholder 3">
            <a:extLst>
              <a:ext uri="{FF2B5EF4-FFF2-40B4-BE49-F238E27FC236}">
                <a16:creationId xmlns:a16="http://schemas.microsoft.com/office/drawing/2014/main" id="{955F02D3-925E-D748-BA99-3A94F4624F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59B950-4EA5-9C4A-830E-EB6A52F2294C}"/>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382591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EBC84-4A23-0349-AB94-8A3AFA163C27}"/>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3" name="Footer Placeholder 2">
            <a:extLst>
              <a:ext uri="{FF2B5EF4-FFF2-40B4-BE49-F238E27FC236}">
                <a16:creationId xmlns:a16="http://schemas.microsoft.com/office/drawing/2014/main" id="{47CE9BB4-C4BC-004B-B5BA-00582DD73F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562D17-CB3E-4842-B965-93A7542396F8}"/>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250904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A9E1-F941-9C45-9B5E-E7150DAAE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CFE487-39D0-D946-B41B-73BD8B11B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5E96A2-8082-E644-AD19-066C0EAB4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003778-71DF-B248-B601-F5B95399B175}"/>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6" name="Footer Placeholder 5">
            <a:extLst>
              <a:ext uri="{FF2B5EF4-FFF2-40B4-BE49-F238E27FC236}">
                <a16:creationId xmlns:a16="http://schemas.microsoft.com/office/drawing/2014/main" id="{E0A06E6A-06DD-984A-B6DA-0E088B1EFE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409F37-30F6-7642-A253-418C64C01D07}"/>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41794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2365-8DF6-9E40-A730-4321755B58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00EBDA-D756-CC43-96BC-D30CB3CBD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B650B-3FC0-3749-AD83-2099A24F73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93C383-0F4D-8F41-93A1-1E4854A08AA1}"/>
              </a:ext>
            </a:extLst>
          </p:cNvPr>
          <p:cNvSpPr>
            <a:spLocks noGrp="1"/>
          </p:cNvSpPr>
          <p:nvPr>
            <p:ph type="dt" sz="half" idx="10"/>
          </p:nvPr>
        </p:nvSpPr>
        <p:spPr/>
        <p:txBody>
          <a:bodyPr/>
          <a:lstStyle/>
          <a:p>
            <a:fld id="{80CFF179-6F7C-2747-B810-72D37D01EAA4}" type="datetimeFigureOut">
              <a:rPr lang="en-US" smtClean="0"/>
              <a:t>11/15/21</a:t>
            </a:fld>
            <a:endParaRPr lang="en-US"/>
          </a:p>
        </p:txBody>
      </p:sp>
      <p:sp>
        <p:nvSpPr>
          <p:cNvPr id="6" name="Footer Placeholder 5">
            <a:extLst>
              <a:ext uri="{FF2B5EF4-FFF2-40B4-BE49-F238E27FC236}">
                <a16:creationId xmlns:a16="http://schemas.microsoft.com/office/drawing/2014/main" id="{60BBF8FB-AFB4-4E42-B7E1-6A0CB0104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10B4C-008B-1345-995E-7243493E6FEF}"/>
              </a:ext>
            </a:extLst>
          </p:cNvPr>
          <p:cNvSpPr>
            <a:spLocks noGrp="1"/>
          </p:cNvSpPr>
          <p:nvPr>
            <p:ph type="sldNum" sz="quarter" idx="12"/>
          </p:nvPr>
        </p:nvSpPr>
        <p:spPr/>
        <p:txBody>
          <a:bodyPr/>
          <a:lstStyle/>
          <a:p>
            <a:fld id="{025247A9-123D-7F4A-9629-193CE59ACB1D}" type="slidenum">
              <a:rPr lang="en-US" smtClean="0"/>
              <a:t>‹#›</a:t>
            </a:fld>
            <a:endParaRPr lang="en-US"/>
          </a:p>
        </p:txBody>
      </p:sp>
    </p:spTree>
    <p:extLst>
      <p:ext uri="{BB962C8B-B14F-4D97-AF65-F5344CB8AC3E}">
        <p14:creationId xmlns:p14="http://schemas.microsoft.com/office/powerpoint/2010/main" val="1933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F0D80-1971-8740-A4E5-8A91B9714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3403B4-B815-804D-900E-F6F6161B55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9F757-BED0-BD44-B825-03B454106B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CFF179-6F7C-2747-B810-72D37D01EAA4}" type="datetimeFigureOut">
              <a:rPr lang="en-US" smtClean="0"/>
              <a:t>11/15/21</a:t>
            </a:fld>
            <a:endParaRPr lang="en-US"/>
          </a:p>
        </p:txBody>
      </p:sp>
      <p:sp>
        <p:nvSpPr>
          <p:cNvPr id="5" name="Footer Placeholder 4">
            <a:extLst>
              <a:ext uri="{FF2B5EF4-FFF2-40B4-BE49-F238E27FC236}">
                <a16:creationId xmlns:a16="http://schemas.microsoft.com/office/drawing/2014/main" id="{6ECF4976-6945-B94E-AE12-4300D9D48D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802755-880F-7E44-9C91-815F79301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247A9-123D-7F4A-9629-193CE59ACB1D}" type="slidenum">
              <a:rPr lang="en-US" smtClean="0"/>
              <a:t>‹#›</a:t>
            </a:fld>
            <a:endParaRPr lang="en-US"/>
          </a:p>
        </p:txBody>
      </p:sp>
    </p:spTree>
    <p:extLst>
      <p:ext uri="{BB962C8B-B14F-4D97-AF65-F5344CB8AC3E}">
        <p14:creationId xmlns:p14="http://schemas.microsoft.com/office/powerpoint/2010/main" val="1077313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swcarpentry.github.io/shell-novi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D7005-2850-AA4B-8D97-C7F59FEE78EE}"/>
              </a:ext>
            </a:extLst>
          </p:cNvPr>
          <p:cNvSpPr>
            <a:spLocks noGrp="1"/>
          </p:cNvSpPr>
          <p:nvPr>
            <p:ph type="ctrTitle"/>
          </p:nvPr>
        </p:nvSpPr>
        <p:spPr/>
        <p:txBody>
          <a:bodyPr/>
          <a:lstStyle/>
          <a:p>
            <a:r>
              <a:rPr lang="en-US" dirty="0"/>
              <a:t>Unix Shell 101</a:t>
            </a:r>
          </a:p>
        </p:txBody>
      </p:sp>
      <p:sp>
        <p:nvSpPr>
          <p:cNvPr id="3" name="Subtitle 2">
            <a:extLst>
              <a:ext uri="{FF2B5EF4-FFF2-40B4-BE49-F238E27FC236}">
                <a16:creationId xmlns:a16="http://schemas.microsoft.com/office/drawing/2014/main" id="{4DDB812B-DEC0-6241-8D1E-F3474602C01C}"/>
              </a:ext>
            </a:extLst>
          </p:cNvPr>
          <p:cNvSpPr>
            <a:spLocks noGrp="1"/>
          </p:cNvSpPr>
          <p:nvPr>
            <p:ph type="subTitle" idx="1"/>
          </p:nvPr>
        </p:nvSpPr>
        <p:spPr/>
        <p:txBody>
          <a:bodyPr/>
          <a:lstStyle/>
          <a:p>
            <a:r>
              <a:rPr lang="en-US" dirty="0"/>
              <a:t>GINGER Makerere training</a:t>
            </a:r>
          </a:p>
        </p:txBody>
      </p:sp>
    </p:spTree>
    <p:extLst>
      <p:ext uri="{BB962C8B-B14F-4D97-AF65-F5344CB8AC3E}">
        <p14:creationId xmlns:p14="http://schemas.microsoft.com/office/powerpoint/2010/main" val="100660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1A53D1-0F5E-B043-8D00-B2F919CBCD09}"/>
              </a:ext>
            </a:extLst>
          </p:cNvPr>
          <p:cNvSpPr>
            <a:spLocks noGrp="1"/>
          </p:cNvSpPr>
          <p:nvPr>
            <p:ph type="title"/>
          </p:nvPr>
        </p:nvSpPr>
        <p:spPr/>
        <p:txBody>
          <a:bodyPr/>
          <a:lstStyle/>
          <a:p>
            <a:r>
              <a:rPr lang="en-US" dirty="0"/>
              <a:t>Interacting with the file system</a:t>
            </a:r>
          </a:p>
        </p:txBody>
      </p:sp>
      <p:sp>
        <p:nvSpPr>
          <p:cNvPr id="5" name="Text Placeholder 4">
            <a:extLst>
              <a:ext uri="{FF2B5EF4-FFF2-40B4-BE49-F238E27FC236}">
                <a16:creationId xmlns:a16="http://schemas.microsoft.com/office/drawing/2014/main" id="{A364157E-9130-2C44-A3B7-9F8DCA9F729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6350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52457-919F-A94C-8EC7-3C96DF728758}"/>
              </a:ext>
            </a:extLst>
          </p:cNvPr>
          <p:cNvSpPr>
            <a:spLocks noGrp="1"/>
          </p:cNvSpPr>
          <p:nvPr>
            <p:ph type="title"/>
          </p:nvPr>
        </p:nvSpPr>
        <p:spPr/>
        <p:txBody>
          <a:bodyPr/>
          <a:lstStyle/>
          <a:p>
            <a:r>
              <a:rPr lang="en-US" dirty="0"/>
              <a:t>Moving around the filesystem</a:t>
            </a:r>
          </a:p>
        </p:txBody>
      </p:sp>
      <p:sp>
        <p:nvSpPr>
          <p:cNvPr id="6" name="Content Placeholder 5">
            <a:extLst>
              <a:ext uri="{FF2B5EF4-FFF2-40B4-BE49-F238E27FC236}">
                <a16:creationId xmlns:a16="http://schemas.microsoft.com/office/drawing/2014/main" id="{3D84D569-9856-8A46-87DC-92B73E67154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3CD3B077-0CA1-0D41-A566-6DCF807A00D5}"/>
              </a:ext>
            </a:extLst>
          </p:cNvPr>
          <p:cNvPicPr>
            <a:picLocks noChangeAspect="1"/>
          </p:cNvPicPr>
          <p:nvPr/>
        </p:nvPicPr>
        <p:blipFill>
          <a:blip r:embed="rId3"/>
          <a:stretch>
            <a:fillRect/>
          </a:stretch>
        </p:blipFill>
        <p:spPr>
          <a:xfrm>
            <a:off x="224589" y="1469295"/>
            <a:ext cx="10796337" cy="5063997"/>
          </a:xfrm>
          <a:prstGeom prst="rect">
            <a:avLst/>
          </a:prstGeom>
        </p:spPr>
      </p:pic>
      <p:pic>
        <p:nvPicPr>
          <p:cNvPr id="8" name="Picture 7">
            <a:extLst>
              <a:ext uri="{FF2B5EF4-FFF2-40B4-BE49-F238E27FC236}">
                <a16:creationId xmlns:a16="http://schemas.microsoft.com/office/drawing/2014/main" id="{619E0272-6946-CB4E-AD52-56B153EFDE37}"/>
              </a:ext>
            </a:extLst>
          </p:cNvPr>
          <p:cNvPicPr>
            <a:picLocks noChangeAspect="1"/>
          </p:cNvPicPr>
          <p:nvPr/>
        </p:nvPicPr>
        <p:blipFill>
          <a:blip r:embed="rId4"/>
          <a:stretch>
            <a:fillRect/>
          </a:stretch>
        </p:blipFill>
        <p:spPr>
          <a:xfrm>
            <a:off x="7146424" y="1469295"/>
            <a:ext cx="4265373" cy="5063997"/>
          </a:xfrm>
          <a:prstGeom prst="rect">
            <a:avLst/>
          </a:prstGeom>
        </p:spPr>
      </p:pic>
    </p:spTree>
    <p:extLst>
      <p:ext uri="{BB962C8B-B14F-4D97-AF65-F5344CB8AC3E}">
        <p14:creationId xmlns:p14="http://schemas.microsoft.com/office/powerpoint/2010/main" val="2457614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C80C-4A89-0149-81D8-B30C6EB8939E}"/>
              </a:ext>
            </a:extLst>
          </p:cNvPr>
          <p:cNvSpPr>
            <a:spLocks noGrp="1"/>
          </p:cNvSpPr>
          <p:nvPr>
            <p:ph type="title"/>
          </p:nvPr>
        </p:nvSpPr>
        <p:spPr/>
        <p:txBody>
          <a:bodyPr/>
          <a:lstStyle/>
          <a:p>
            <a:r>
              <a:rPr lang="en-US" dirty="0"/>
              <a:t>More about the filesystem and ls -l</a:t>
            </a:r>
          </a:p>
        </p:txBody>
      </p:sp>
      <p:pic>
        <p:nvPicPr>
          <p:cNvPr id="4" name="Content Placeholder 3">
            <a:extLst>
              <a:ext uri="{FF2B5EF4-FFF2-40B4-BE49-F238E27FC236}">
                <a16:creationId xmlns:a16="http://schemas.microsoft.com/office/drawing/2014/main" id="{244078A1-80F6-6240-8079-77433CE61402}"/>
              </a:ext>
            </a:extLst>
          </p:cNvPr>
          <p:cNvPicPr>
            <a:picLocks noGrp="1" noChangeAspect="1"/>
          </p:cNvPicPr>
          <p:nvPr>
            <p:ph idx="1"/>
          </p:nvPr>
        </p:nvPicPr>
        <p:blipFill>
          <a:blip r:embed="rId3"/>
          <a:stretch>
            <a:fillRect/>
          </a:stretch>
        </p:blipFill>
        <p:spPr>
          <a:xfrm>
            <a:off x="2121569" y="1690688"/>
            <a:ext cx="9639300" cy="3060700"/>
          </a:xfrm>
          <a:prstGeom prst="rect">
            <a:avLst/>
          </a:prstGeom>
        </p:spPr>
      </p:pic>
      <p:sp>
        <p:nvSpPr>
          <p:cNvPr id="5" name="Rectangle 4">
            <a:extLst>
              <a:ext uri="{FF2B5EF4-FFF2-40B4-BE49-F238E27FC236}">
                <a16:creationId xmlns:a16="http://schemas.microsoft.com/office/drawing/2014/main" id="{3A7977B2-6A3D-A84B-B3A0-B2B0B5397828}"/>
              </a:ext>
            </a:extLst>
          </p:cNvPr>
          <p:cNvSpPr/>
          <p:nvPr/>
        </p:nvSpPr>
        <p:spPr>
          <a:xfrm>
            <a:off x="2169695" y="2727158"/>
            <a:ext cx="236621" cy="68981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8C38F4-55C9-EC41-AD9E-4919CAEBB642}"/>
              </a:ext>
            </a:extLst>
          </p:cNvPr>
          <p:cNvSpPr txBox="1"/>
          <p:nvPr/>
        </p:nvSpPr>
        <p:spPr>
          <a:xfrm>
            <a:off x="235595" y="2656564"/>
            <a:ext cx="1767663" cy="830997"/>
          </a:xfrm>
          <a:prstGeom prst="rect">
            <a:avLst/>
          </a:prstGeom>
          <a:noFill/>
        </p:spPr>
        <p:txBody>
          <a:bodyPr wrap="none" rtlCol="0">
            <a:spAutoFit/>
          </a:bodyPr>
          <a:lstStyle/>
          <a:p>
            <a:r>
              <a:rPr lang="en-US" sz="2400" dirty="0"/>
              <a:t>- = file</a:t>
            </a:r>
          </a:p>
          <a:p>
            <a:r>
              <a:rPr lang="en-US" sz="2400" dirty="0"/>
              <a:t>d = directory</a:t>
            </a:r>
          </a:p>
        </p:txBody>
      </p:sp>
      <p:sp>
        <p:nvSpPr>
          <p:cNvPr id="7" name="Rectangle 6">
            <a:extLst>
              <a:ext uri="{FF2B5EF4-FFF2-40B4-BE49-F238E27FC236}">
                <a16:creationId xmlns:a16="http://schemas.microsoft.com/office/drawing/2014/main" id="{6994B0C2-F550-FB46-B64F-D3A4F1437BF7}"/>
              </a:ext>
            </a:extLst>
          </p:cNvPr>
          <p:cNvSpPr/>
          <p:nvPr/>
        </p:nvSpPr>
        <p:spPr>
          <a:xfrm>
            <a:off x="2342148" y="3416968"/>
            <a:ext cx="1507958" cy="34398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A82A42BF-6196-DE4F-964A-11C978A7BAC4}"/>
              </a:ext>
            </a:extLst>
          </p:cNvPr>
          <p:cNvCxnSpPr>
            <a:cxnSpLocks/>
            <a:stCxn id="10" idx="0"/>
            <a:endCxn id="7" idx="2"/>
          </p:cNvCxnSpPr>
          <p:nvPr/>
        </p:nvCxnSpPr>
        <p:spPr>
          <a:xfrm flipV="1">
            <a:off x="961610" y="3760954"/>
            <a:ext cx="2134517" cy="12421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D3E75A7-7C84-9148-9D9C-556FFBD91479}"/>
              </a:ext>
            </a:extLst>
          </p:cNvPr>
          <p:cNvSpPr txBox="1"/>
          <p:nvPr/>
        </p:nvSpPr>
        <p:spPr>
          <a:xfrm>
            <a:off x="86081" y="5003147"/>
            <a:ext cx="1751057" cy="1107996"/>
          </a:xfrm>
          <a:prstGeom prst="rect">
            <a:avLst/>
          </a:prstGeom>
          <a:noFill/>
        </p:spPr>
        <p:txBody>
          <a:bodyPr wrap="none" rtlCol="0">
            <a:spAutoFit/>
          </a:bodyPr>
          <a:lstStyle/>
          <a:p>
            <a:r>
              <a:rPr lang="en-US" sz="2400" dirty="0"/>
              <a:t>Permissions:</a:t>
            </a:r>
          </a:p>
          <a:p>
            <a:r>
              <a:rPr lang="en-US" sz="2400" dirty="0" err="1"/>
              <a:t>rwx</a:t>
            </a:r>
            <a:r>
              <a:rPr lang="en-US" sz="2400" dirty="0"/>
              <a:t> r-x r-x</a:t>
            </a:r>
          </a:p>
          <a:p>
            <a:endParaRPr lang="en-US" dirty="0"/>
          </a:p>
        </p:txBody>
      </p:sp>
      <p:cxnSp>
        <p:nvCxnSpPr>
          <p:cNvPr id="16" name="Straight Arrow Connector 15">
            <a:extLst>
              <a:ext uri="{FF2B5EF4-FFF2-40B4-BE49-F238E27FC236}">
                <a16:creationId xmlns:a16="http://schemas.microsoft.com/office/drawing/2014/main" id="{7B6B2C69-23F7-F646-8857-01EF160A7535}"/>
              </a:ext>
            </a:extLst>
          </p:cNvPr>
          <p:cNvCxnSpPr>
            <a:cxnSpLocks/>
          </p:cNvCxnSpPr>
          <p:nvPr/>
        </p:nvCxnSpPr>
        <p:spPr>
          <a:xfrm flipV="1">
            <a:off x="4622137" y="4403685"/>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BD33650-1DB4-CB4A-B4B6-74D3241913CD}"/>
              </a:ext>
            </a:extLst>
          </p:cNvPr>
          <p:cNvSpPr txBox="1"/>
          <p:nvPr/>
        </p:nvSpPr>
        <p:spPr>
          <a:xfrm>
            <a:off x="4128059" y="5649478"/>
            <a:ext cx="988156" cy="461665"/>
          </a:xfrm>
          <a:prstGeom prst="rect">
            <a:avLst/>
          </a:prstGeom>
          <a:noFill/>
        </p:spPr>
        <p:txBody>
          <a:bodyPr wrap="none" rtlCol="0">
            <a:spAutoFit/>
          </a:bodyPr>
          <a:lstStyle/>
          <a:p>
            <a:r>
              <a:rPr lang="en-US" sz="2400" dirty="0"/>
              <a:t>owner</a:t>
            </a:r>
            <a:endParaRPr lang="en-US" dirty="0"/>
          </a:p>
        </p:txBody>
      </p:sp>
      <p:cxnSp>
        <p:nvCxnSpPr>
          <p:cNvPr id="19" name="Straight Arrow Connector 18">
            <a:extLst>
              <a:ext uri="{FF2B5EF4-FFF2-40B4-BE49-F238E27FC236}">
                <a16:creationId xmlns:a16="http://schemas.microsoft.com/office/drawing/2014/main" id="{8BD9E9D1-FE5A-2F41-A2FA-5971CB4EB4C1}"/>
              </a:ext>
            </a:extLst>
          </p:cNvPr>
          <p:cNvCxnSpPr>
            <a:cxnSpLocks/>
          </p:cNvCxnSpPr>
          <p:nvPr/>
        </p:nvCxnSpPr>
        <p:spPr>
          <a:xfrm flipV="1">
            <a:off x="5785189" y="4461372"/>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B70A188-6A0D-FD4D-9A0C-1ED7A43FC2F1}"/>
              </a:ext>
            </a:extLst>
          </p:cNvPr>
          <p:cNvSpPr txBox="1"/>
          <p:nvPr/>
        </p:nvSpPr>
        <p:spPr>
          <a:xfrm>
            <a:off x="5291111" y="5649477"/>
            <a:ext cx="917111" cy="461665"/>
          </a:xfrm>
          <a:prstGeom prst="rect">
            <a:avLst/>
          </a:prstGeom>
          <a:noFill/>
        </p:spPr>
        <p:txBody>
          <a:bodyPr wrap="none" rtlCol="0">
            <a:spAutoFit/>
          </a:bodyPr>
          <a:lstStyle/>
          <a:p>
            <a:r>
              <a:rPr lang="en-US" sz="2400" dirty="0"/>
              <a:t>group</a:t>
            </a:r>
            <a:endParaRPr lang="en-US" dirty="0"/>
          </a:p>
        </p:txBody>
      </p:sp>
      <p:cxnSp>
        <p:nvCxnSpPr>
          <p:cNvPr id="21" name="Straight Arrow Connector 20">
            <a:extLst>
              <a:ext uri="{FF2B5EF4-FFF2-40B4-BE49-F238E27FC236}">
                <a16:creationId xmlns:a16="http://schemas.microsoft.com/office/drawing/2014/main" id="{02A2EF3A-61CA-874C-B4F5-F1CF843067A1}"/>
              </a:ext>
            </a:extLst>
          </p:cNvPr>
          <p:cNvCxnSpPr>
            <a:cxnSpLocks/>
          </p:cNvCxnSpPr>
          <p:nvPr/>
        </p:nvCxnSpPr>
        <p:spPr>
          <a:xfrm flipV="1">
            <a:off x="6691568" y="4473596"/>
            <a:ext cx="0" cy="108354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1C6464-058D-C443-80D2-D5D73C1A07BE}"/>
              </a:ext>
            </a:extLst>
          </p:cNvPr>
          <p:cNvSpPr txBox="1"/>
          <p:nvPr/>
        </p:nvSpPr>
        <p:spPr>
          <a:xfrm>
            <a:off x="6297004" y="5652133"/>
            <a:ext cx="644215" cy="461665"/>
          </a:xfrm>
          <a:prstGeom prst="rect">
            <a:avLst/>
          </a:prstGeom>
          <a:noFill/>
        </p:spPr>
        <p:txBody>
          <a:bodyPr wrap="none" rtlCol="0">
            <a:spAutoFit/>
          </a:bodyPr>
          <a:lstStyle/>
          <a:p>
            <a:r>
              <a:rPr lang="en-US" sz="2400" dirty="0"/>
              <a:t>size</a:t>
            </a:r>
            <a:endParaRPr lang="en-US" dirty="0"/>
          </a:p>
        </p:txBody>
      </p:sp>
      <p:cxnSp>
        <p:nvCxnSpPr>
          <p:cNvPr id="23" name="Straight Arrow Connector 22">
            <a:extLst>
              <a:ext uri="{FF2B5EF4-FFF2-40B4-BE49-F238E27FC236}">
                <a16:creationId xmlns:a16="http://schemas.microsoft.com/office/drawing/2014/main" id="{2B54CD27-0AD1-F44B-8405-9278BD2FFCAA}"/>
              </a:ext>
            </a:extLst>
          </p:cNvPr>
          <p:cNvCxnSpPr>
            <a:cxnSpLocks/>
          </p:cNvCxnSpPr>
          <p:nvPr/>
        </p:nvCxnSpPr>
        <p:spPr>
          <a:xfrm flipH="1" flipV="1">
            <a:off x="8127336" y="4473597"/>
            <a:ext cx="255373" cy="10713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2C2546-226B-6344-B2A2-32BB4B19666F}"/>
              </a:ext>
            </a:extLst>
          </p:cNvPr>
          <p:cNvSpPr txBox="1"/>
          <p:nvPr/>
        </p:nvSpPr>
        <p:spPr>
          <a:xfrm>
            <a:off x="7189337" y="5649477"/>
            <a:ext cx="2386744" cy="461665"/>
          </a:xfrm>
          <a:prstGeom prst="rect">
            <a:avLst/>
          </a:prstGeom>
          <a:noFill/>
        </p:spPr>
        <p:txBody>
          <a:bodyPr wrap="none" rtlCol="0">
            <a:spAutoFit/>
          </a:bodyPr>
          <a:lstStyle/>
          <a:p>
            <a:r>
              <a:rPr lang="en-US" sz="2400" dirty="0"/>
              <a:t>modification date</a:t>
            </a:r>
            <a:endParaRPr lang="en-US" dirty="0"/>
          </a:p>
        </p:txBody>
      </p:sp>
    </p:spTree>
    <p:extLst>
      <p:ext uri="{BB962C8B-B14F-4D97-AF65-F5344CB8AC3E}">
        <p14:creationId xmlns:p14="http://schemas.microsoft.com/office/powerpoint/2010/main" val="5959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22FA4-BEC2-E149-9312-207156737312}"/>
              </a:ext>
            </a:extLst>
          </p:cNvPr>
          <p:cNvSpPr>
            <a:spLocks noGrp="1"/>
          </p:cNvSpPr>
          <p:nvPr>
            <p:ph type="title"/>
          </p:nvPr>
        </p:nvSpPr>
        <p:spPr/>
        <p:txBody>
          <a:bodyPr/>
          <a:lstStyle/>
          <a:p>
            <a:r>
              <a:rPr lang="en-US" dirty="0" err="1"/>
              <a:t>Sudo</a:t>
            </a:r>
            <a:r>
              <a:rPr lang="en-US" dirty="0"/>
              <a:t>: becoming root (admin) for a command</a:t>
            </a:r>
          </a:p>
        </p:txBody>
      </p:sp>
      <p:sp>
        <p:nvSpPr>
          <p:cNvPr id="3" name="Content Placeholder 2">
            <a:extLst>
              <a:ext uri="{FF2B5EF4-FFF2-40B4-BE49-F238E27FC236}">
                <a16:creationId xmlns:a16="http://schemas.microsoft.com/office/drawing/2014/main" id="{28D19320-8294-5045-9D06-0ED357A6C0B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4A6BB15-0749-8841-BA28-C2F5500816AA}"/>
              </a:ext>
            </a:extLst>
          </p:cNvPr>
          <p:cNvPicPr>
            <a:picLocks noChangeAspect="1"/>
          </p:cNvPicPr>
          <p:nvPr/>
        </p:nvPicPr>
        <p:blipFill>
          <a:blip r:embed="rId3"/>
          <a:stretch>
            <a:fillRect/>
          </a:stretch>
        </p:blipFill>
        <p:spPr>
          <a:xfrm>
            <a:off x="838200" y="1442244"/>
            <a:ext cx="10375900" cy="5118100"/>
          </a:xfrm>
          <a:prstGeom prst="rect">
            <a:avLst/>
          </a:prstGeom>
        </p:spPr>
      </p:pic>
      <p:sp>
        <p:nvSpPr>
          <p:cNvPr id="6" name="Rectangle 5">
            <a:extLst>
              <a:ext uri="{FF2B5EF4-FFF2-40B4-BE49-F238E27FC236}">
                <a16:creationId xmlns:a16="http://schemas.microsoft.com/office/drawing/2014/main" id="{5B59206E-2622-E84A-AA47-9E609305AB30}"/>
              </a:ext>
            </a:extLst>
          </p:cNvPr>
          <p:cNvSpPr/>
          <p:nvPr/>
        </p:nvSpPr>
        <p:spPr>
          <a:xfrm>
            <a:off x="838200" y="3080083"/>
            <a:ext cx="1648326" cy="36897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58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16356-1085-F047-99ED-69B9D247994A}"/>
              </a:ext>
            </a:extLst>
          </p:cNvPr>
          <p:cNvSpPr>
            <a:spLocks noGrp="1"/>
          </p:cNvSpPr>
          <p:nvPr>
            <p:ph type="title"/>
          </p:nvPr>
        </p:nvSpPr>
        <p:spPr/>
        <p:txBody>
          <a:bodyPr/>
          <a:lstStyle/>
          <a:p>
            <a:r>
              <a:rPr lang="en-US" dirty="0"/>
              <a:t>Creating / deleting files and folders</a:t>
            </a:r>
          </a:p>
        </p:txBody>
      </p:sp>
      <p:pic>
        <p:nvPicPr>
          <p:cNvPr id="4" name="Content Placeholder 3">
            <a:extLst>
              <a:ext uri="{FF2B5EF4-FFF2-40B4-BE49-F238E27FC236}">
                <a16:creationId xmlns:a16="http://schemas.microsoft.com/office/drawing/2014/main" id="{E0628C20-B4D3-4248-A800-87C1D1BFDA9D}"/>
              </a:ext>
            </a:extLst>
          </p:cNvPr>
          <p:cNvPicPr>
            <a:picLocks noGrp="1" noChangeAspect="1"/>
          </p:cNvPicPr>
          <p:nvPr>
            <p:ph idx="1"/>
          </p:nvPr>
        </p:nvPicPr>
        <p:blipFill>
          <a:blip r:embed="rId3"/>
          <a:stretch>
            <a:fillRect/>
          </a:stretch>
        </p:blipFill>
        <p:spPr>
          <a:xfrm>
            <a:off x="838200" y="1475874"/>
            <a:ext cx="10134600" cy="5243464"/>
          </a:xfrm>
          <a:prstGeom prst="rect">
            <a:avLst/>
          </a:prstGeom>
        </p:spPr>
      </p:pic>
    </p:spTree>
    <p:extLst>
      <p:ext uri="{BB962C8B-B14F-4D97-AF65-F5344CB8AC3E}">
        <p14:creationId xmlns:p14="http://schemas.microsoft.com/office/powerpoint/2010/main" val="249380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3BA0-BFF7-584A-9A88-7292A5C44F5C}"/>
              </a:ext>
            </a:extLst>
          </p:cNvPr>
          <p:cNvSpPr>
            <a:spLocks noGrp="1"/>
          </p:cNvSpPr>
          <p:nvPr>
            <p:ph type="title"/>
          </p:nvPr>
        </p:nvSpPr>
        <p:spPr/>
        <p:txBody>
          <a:bodyPr/>
          <a:lstStyle/>
          <a:p>
            <a:r>
              <a:rPr lang="en-US" dirty="0"/>
              <a:t>Copying and moving files</a:t>
            </a:r>
          </a:p>
        </p:txBody>
      </p:sp>
      <p:pic>
        <p:nvPicPr>
          <p:cNvPr id="4" name="Content Placeholder 3">
            <a:extLst>
              <a:ext uri="{FF2B5EF4-FFF2-40B4-BE49-F238E27FC236}">
                <a16:creationId xmlns:a16="http://schemas.microsoft.com/office/drawing/2014/main" id="{053C97EE-A6F3-AE48-A30D-19631AEC0842}"/>
              </a:ext>
            </a:extLst>
          </p:cNvPr>
          <p:cNvPicPr>
            <a:picLocks noGrp="1" noChangeAspect="1"/>
          </p:cNvPicPr>
          <p:nvPr>
            <p:ph idx="1"/>
          </p:nvPr>
        </p:nvPicPr>
        <p:blipFill>
          <a:blip r:embed="rId3"/>
          <a:stretch>
            <a:fillRect/>
          </a:stretch>
        </p:blipFill>
        <p:spPr>
          <a:xfrm>
            <a:off x="1016000" y="2286794"/>
            <a:ext cx="10160000" cy="3429000"/>
          </a:xfrm>
          <a:prstGeom prst="rect">
            <a:avLst/>
          </a:prstGeom>
        </p:spPr>
      </p:pic>
    </p:spTree>
    <p:extLst>
      <p:ext uri="{BB962C8B-B14F-4D97-AF65-F5344CB8AC3E}">
        <p14:creationId xmlns:p14="http://schemas.microsoft.com/office/powerpoint/2010/main" val="168079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CB75-EB45-FB47-B274-CC25A807AB7F}"/>
              </a:ext>
            </a:extLst>
          </p:cNvPr>
          <p:cNvSpPr>
            <a:spLocks noGrp="1"/>
          </p:cNvSpPr>
          <p:nvPr>
            <p:ph type="title"/>
          </p:nvPr>
        </p:nvSpPr>
        <p:spPr/>
        <p:txBody>
          <a:bodyPr/>
          <a:lstStyle/>
          <a:p>
            <a:r>
              <a:rPr lang="en-US" dirty="0"/>
              <a:t>Wildcards (*)</a:t>
            </a:r>
          </a:p>
        </p:txBody>
      </p:sp>
      <p:pic>
        <p:nvPicPr>
          <p:cNvPr id="4" name="Content Placeholder 3">
            <a:extLst>
              <a:ext uri="{FF2B5EF4-FFF2-40B4-BE49-F238E27FC236}">
                <a16:creationId xmlns:a16="http://schemas.microsoft.com/office/drawing/2014/main" id="{82F53BD0-09DD-5343-B46C-DE3139B9AC60}"/>
              </a:ext>
            </a:extLst>
          </p:cNvPr>
          <p:cNvPicPr>
            <a:picLocks noGrp="1" noChangeAspect="1"/>
          </p:cNvPicPr>
          <p:nvPr>
            <p:ph idx="1"/>
          </p:nvPr>
        </p:nvPicPr>
        <p:blipFill>
          <a:blip r:embed="rId3"/>
          <a:stretch>
            <a:fillRect/>
          </a:stretch>
        </p:blipFill>
        <p:spPr>
          <a:xfrm>
            <a:off x="908050" y="2121694"/>
            <a:ext cx="10375900" cy="3759200"/>
          </a:xfrm>
          <a:prstGeom prst="rect">
            <a:avLst/>
          </a:prstGeom>
        </p:spPr>
      </p:pic>
    </p:spTree>
    <p:extLst>
      <p:ext uri="{BB962C8B-B14F-4D97-AF65-F5344CB8AC3E}">
        <p14:creationId xmlns:p14="http://schemas.microsoft.com/office/powerpoint/2010/main" val="172839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140110-C632-0A47-9BE4-71E2A561F525}"/>
              </a:ext>
            </a:extLst>
          </p:cNvPr>
          <p:cNvSpPr>
            <a:spLocks noGrp="1"/>
          </p:cNvSpPr>
          <p:nvPr>
            <p:ph type="title"/>
          </p:nvPr>
        </p:nvSpPr>
        <p:spPr/>
        <p:txBody>
          <a:bodyPr/>
          <a:lstStyle/>
          <a:p>
            <a:r>
              <a:rPr lang="en-US" dirty="0"/>
              <a:t>Interacting with text files</a:t>
            </a:r>
          </a:p>
        </p:txBody>
      </p:sp>
      <p:sp>
        <p:nvSpPr>
          <p:cNvPr id="5" name="Text Placeholder 4">
            <a:extLst>
              <a:ext uri="{FF2B5EF4-FFF2-40B4-BE49-F238E27FC236}">
                <a16:creationId xmlns:a16="http://schemas.microsoft.com/office/drawing/2014/main" id="{C44165C9-CA27-514B-B331-57EB24B9FB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4576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50D6-9923-DD4D-B1A1-59F6805F173D}"/>
              </a:ext>
            </a:extLst>
          </p:cNvPr>
          <p:cNvSpPr>
            <a:spLocks noGrp="1"/>
          </p:cNvSpPr>
          <p:nvPr>
            <p:ph type="title"/>
          </p:nvPr>
        </p:nvSpPr>
        <p:spPr/>
        <p:txBody>
          <a:bodyPr/>
          <a:lstStyle/>
          <a:p>
            <a:r>
              <a:rPr lang="en-US" dirty="0"/>
              <a:t>Viewing the content of a text file</a:t>
            </a:r>
          </a:p>
        </p:txBody>
      </p:sp>
      <p:pic>
        <p:nvPicPr>
          <p:cNvPr id="4" name="Content Placeholder 3">
            <a:extLst>
              <a:ext uri="{FF2B5EF4-FFF2-40B4-BE49-F238E27FC236}">
                <a16:creationId xmlns:a16="http://schemas.microsoft.com/office/drawing/2014/main" id="{10E2505A-CC2D-D74F-BC6B-8098B3433939}"/>
              </a:ext>
            </a:extLst>
          </p:cNvPr>
          <p:cNvPicPr>
            <a:picLocks noGrp="1" noChangeAspect="1"/>
          </p:cNvPicPr>
          <p:nvPr>
            <p:ph idx="1"/>
          </p:nvPr>
        </p:nvPicPr>
        <p:blipFill>
          <a:blip r:embed="rId3"/>
          <a:stretch>
            <a:fillRect/>
          </a:stretch>
        </p:blipFill>
        <p:spPr>
          <a:xfrm>
            <a:off x="838201" y="1427668"/>
            <a:ext cx="10102516" cy="5366692"/>
          </a:xfrm>
          <a:prstGeom prst="rect">
            <a:avLst/>
          </a:prstGeom>
        </p:spPr>
      </p:pic>
    </p:spTree>
    <p:extLst>
      <p:ext uri="{BB962C8B-B14F-4D97-AF65-F5344CB8AC3E}">
        <p14:creationId xmlns:p14="http://schemas.microsoft.com/office/powerpoint/2010/main" val="229070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A325-5926-BA4A-816D-7E5C8637CB1B}"/>
              </a:ext>
            </a:extLst>
          </p:cNvPr>
          <p:cNvSpPr>
            <a:spLocks noGrp="1"/>
          </p:cNvSpPr>
          <p:nvPr>
            <p:ph type="title"/>
          </p:nvPr>
        </p:nvSpPr>
        <p:spPr/>
        <p:txBody>
          <a:bodyPr/>
          <a:lstStyle/>
          <a:p>
            <a:r>
              <a:rPr lang="en-US" dirty="0"/>
              <a:t>Reading longer text files: less</a:t>
            </a:r>
          </a:p>
        </p:txBody>
      </p:sp>
      <p:sp>
        <p:nvSpPr>
          <p:cNvPr id="3" name="Content Placeholder 2">
            <a:extLst>
              <a:ext uri="{FF2B5EF4-FFF2-40B4-BE49-F238E27FC236}">
                <a16:creationId xmlns:a16="http://schemas.microsoft.com/office/drawing/2014/main" id="{3E313A41-BFBC-2E49-955D-BB0F149D1812}"/>
              </a:ext>
            </a:extLst>
          </p:cNvPr>
          <p:cNvSpPr>
            <a:spLocks noGrp="1"/>
          </p:cNvSpPr>
          <p:nvPr>
            <p:ph idx="1"/>
          </p:nvPr>
        </p:nvSpPr>
        <p:spPr>
          <a:xfrm>
            <a:off x="8742947" y="1367649"/>
            <a:ext cx="2610852" cy="4809314"/>
          </a:xfrm>
        </p:spPr>
        <p:txBody>
          <a:bodyPr>
            <a:normAutofit fontScale="85000" lnSpcReduction="20000"/>
          </a:bodyPr>
          <a:lstStyle/>
          <a:p>
            <a:pPr marL="0" indent="0">
              <a:buNone/>
            </a:pPr>
            <a:r>
              <a:rPr lang="en-US" dirty="0"/>
              <a:t>Commands:</a:t>
            </a:r>
          </a:p>
          <a:p>
            <a:r>
              <a:rPr lang="en-US" dirty="0"/>
              <a:t>q: quit</a:t>
            </a:r>
          </a:p>
          <a:p>
            <a:r>
              <a:rPr lang="en-US" dirty="0"/>
              <a:t>f: forward 1 page</a:t>
            </a:r>
          </a:p>
          <a:p>
            <a:r>
              <a:rPr lang="en-US" dirty="0"/>
              <a:t>b  back 1 page</a:t>
            </a:r>
          </a:p>
          <a:p>
            <a:r>
              <a:rPr lang="en-US" dirty="0"/>
              <a:t>↑↓→←: move by 1 character in  the direction of the arrow</a:t>
            </a:r>
          </a:p>
          <a:p>
            <a:r>
              <a:rPr lang="en-US" dirty="0"/>
              <a:t>/text:  search for “text”</a:t>
            </a:r>
          </a:p>
          <a:p>
            <a:r>
              <a:rPr lang="en-US" dirty="0"/>
              <a:t>-S &lt;enter&gt;: chop long lines</a:t>
            </a:r>
          </a:p>
          <a:p>
            <a:r>
              <a:rPr lang="en-US" dirty="0"/>
              <a:t>100g: Go to line 100</a:t>
            </a:r>
          </a:p>
        </p:txBody>
      </p:sp>
      <p:pic>
        <p:nvPicPr>
          <p:cNvPr id="4" name="Picture 3">
            <a:extLst>
              <a:ext uri="{FF2B5EF4-FFF2-40B4-BE49-F238E27FC236}">
                <a16:creationId xmlns:a16="http://schemas.microsoft.com/office/drawing/2014/main" id="{FC191EF7-6A8B-794F-8795-8CA96EC9D3CC}"/>
              </a:ext>
            </a:extLst>
          </p:cNvPr>
          <p:cNvPicPr>
            <a:picLocks noChangeAspect="1"/>
          </p:cNvPicPr>
          <p:nvPr/>
        </p:nvPicPr>
        <p:blipFill>
          <a:blip r:embed="rId3"/>
          <a:stretch>
            <a:fillRect/>
          </a:stretch>
        </p:blipFill>
        <p:spPr>
          <a:xfrm>
            <a:off x="838200" y="1367649"/>
            <a:ext cx="6642100" cy="1104900"/>
          </a:xfrm>
          <a:prstGeom prst="rect">
            <a:avLst/>
          </a:prstGeom>
        </p:spPr>
      </p:pic>
      <p:pic>
        <p:nvPicPr>
          <p:cNvPr id="5" name="Picture 4">
            <a:extLst>
              <a:ext uri="{FF2B5EF4-FFF2-40B4-BE49-F238E27FC236}">
                <a16:creationId xmlns:a16="http://schemas.microsoft.com/office/drawing/2014/main" id="{9F7D3668-BD73-5446-977A-D995E8803540}"/>
              </a:ext>
            </a:extLst>
          </p:cNvPr>
          <p:cNvPicPr>
            <a:picLocks noChangeAspect="1"/>
          </p:cNvPicPr>
          <p:nvPr/>
        </p:nvPicPr>
        <p:blipFill>
          <a:blip r:embed="rId4"/>
          <a:stretch>
            <a:fillRect/>
          </a:stretch>
        </p:blipFill>
        <p:spPr>
          <a:xfrm>
            <a:off x="838200" y="2696176"/>
            <a:ext cx="7772886" cy="3480787"/>
          </a:xfrm>
          <a:prstGeom prst="rect">
            <a:avLst/>
          </a:prstGeom>
        </p:spPr>
      </p:pic>
    </p:spTree>
    <p:extLst>
      <p:ext uri="{BB962C8B-B14F-4D97-AF65-F5344CB8AC3E}">
        <p14:creationId xmlns:p14="http://schemas.microsoft.com/office/powerpoint/2010/main" val="79934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2A675-F64D-A140-A49B-9E61B67CD9F6}"/>
              </a:ext>
            </a:extLst>
          </p:cNvPr>
          <p:cNvSpPr>
            <a:spLocks noGrp="1"/>
          </p:cNvSpPr>
          <p:nvPr>
            <p:ph type="title"/>
          </p:nvPr>
        </p:nvSpPr>
        <p:spPr/>
        <p:txBody>
          <a:bodyPr/>
          <a:lstStyle/>
          <a:p>
            <a:r>
              <a:rPr lang="en-US" dirty="0"/>
              <a:t>Computing basics</a:t>
            </a:r>
          </a:p>
        </p:txBody>
      </p:sp>
      <p:pic>
        <p:nvPicPr>
          <p:cNvPr id="5" name="Picture 4">
            <a:extLst>
              <a:ext uri="{FF2B5EF4-FFF2-40B4-BE49-F238E27FC236}">
                <a16:creationId xmlns:a16="http://schemas.microsoft.com/office/drawing/2014/main" id="{24A0D910-A976-3944-ACE4-FE4833FA3158}"/>
              </a:ext>
            </a:extLst>
          </p:cNvPr>
          <p:cNvPicPr>
            <a:picLocks noChangeAspect="1"/>
          </p:cNvPicPr>
          <p:nvPr/>
        </p:nvPicPr>
        <p:blipFill>
          <a:blip r:embed="rId3"/>
          <a:stretch>
            <a:fillRect/>
          </a:stretch>
        </p:blipFill>
        <p:spPr>
          <a:xfrm>
            <a:off x="4501663" y="2050861"/>
            <a:ext cx="4128722" cy="4272256"/>
          </a:xfrm>
          <a:prstGeom prst="rect">
            <a:avLst/>
          </a:prstGeom>
        </p:spPr>
      </p:pic>
      <p:pic>
        <p:nvPicPr>
          <p:cNvPr id="8" name="Picture 7">
            <a:extLst>
              <a:ext uri="{FF2B5EF4-FFF2-40B4-BE49-F238E27FC236}">
                <a16:creationId xmlns:a16="http://schemas.microsoft.com/office/drawing/2014/main" id="{0E4A75AD-EF93-444D-895A-41D40F8DD25A}"/>
              </a:ext>
            </a:extLst>
          </p:cNvPr>
          <p:cNvPicPr>
            <a:picLocks noChangeAspect="1"/>
          </p:cNvPicPr>
          <p:nvPr/>
        </p:nvPicPr>
        <p:blipFill>
          <a:blip r:embed="rId4"/>
          <a:stretch>
            <a:fillRect/>
          </a:stretch>
        </p:blipFill>
        <p:spPr>
          <a:xfrm>
            <a:off x="838200" y="2050861"/>
            <a:ext cx="3058551" cy="4269391"/>
          </a:xfrm>
          <a:prstGeom prst="rect">
            <a:avLst/>
          </a:prstGeom>
        </p:spPr>
      </p:pic>
      <p:pic>
        <p:nvPicPr>
          <p:cNvPr id="9" name="Picture 8">
            <a:extLst>
              <a:ext uri="{FF2B5EF4-FFF2-40B4-BE49-F238E27FC236}">
                <a16:creationId xmlns:a16="http://schemas.microsoft.com/office/drawing/2014/main" id="{B8E507E8-4CA6-6542-BDAC-850091F03D4B}"/>
              </a:ext>
            </a:extLst>
          </p:cNvPr>
          <p:cNvPicPr>
            <a:picLocks noChangeAspect="1"/>
          </p:cNvPicPr>
          <p:nvPr/>
        </p:nvPicPr>
        <p:blipFill>
          <a:blip r:embed="rId5"/>
          <a:stretch>
            <a:fillRect/>
          </a:stretch>
        </p:blipFill>
        <p:spPr>
          <a:xfrm>
            <a:off x="9235297" y="1320153"/>
            <a:ext cx="1976654" cy="5337800"/>
          </a:xfrm>
          <a:prstGeom prst="rect">
            <a:avLst/>
          </a:prstGeom>
        </p:spPr>
      </p:pic>
      <p:sp>
        <p:nvSpPr>
          <p:cNvPr id="10" name="TextBox 9">
            <a:extLst>
              <a:ext uri="{FF2B5EF4-FFF2-40B4-BE49-F238E27FC236}">
                <a16:creationId xmlns:a16="http://schemas.microsoft.com/office/drawing/2014/main" id="{0E261F9F-0F2F-A84B-928D-284C65BBFB53}"/>
              </a:ext>
            </a:extLst>
          </p:cNvPr>
          <p:cNvSpPr txBox="1"/>
          <p:nvPr/>
        </p:nvSpPr>
        <p:spPr>
          <a:xfrm>
            <a:off x="4501663" y="1459855"/>
            <a:ext cx="784702" cy="461665"/>
          </a:xfrm>
          <a:prstGeom prst="rect">
            <a:avLst/>
          </a:prstGeom>
          <a:noFill/>
        </p:spPr>
        <p:txBody>
          <a:bodyPr wrap="none" rtlCol="0">
            <a:spAutoFit/>
          </a:bodyPr>
          <a:lstStyle/>
          <a:p>
            <a:r>
              <a:rPr lang="en-US" sz="2400" b="1" dirty="0"/>
              <a:t>Data</a:t>
            </a:r>
          </a:p>
        </p:txBody>
      </p:sp>
      <p:sp>
        <p:nvSpPr>
          <p:cNvPr id="11" name="TextBox 10">
            <a:extLst>
              <a:ext uri="{FF2B5EF4-FFF2-40B4-BE49-F238E27FC236}">
                <a16:creationId xmlns:a16="http://schemas.microsoft.com/office/drawing/2014/main" id="{0AE9874F-F053-0749-8961-D9B0BB56E119}"/>
              </a:ext>
            </a:extLst>
          </p:cNvPr>
          <p:cNvSpPr txBox="1"/>
          <p:nvPr/>
        </p:nvSpPr>
        <p:spPr>
          <a:xfrm>
            <a:off x="838200" y="1459854"/>
            <a:ext cx="1392432" cy="461665"/>
          </a:xfrm>
          <a:prstGeom prst="rect">
            <a:avLst/>
          </a:prstGeom>
          <a:noFill/>
        </p:spPr>
        <p:txBody>
          <a:bodyPr wrap="none" rtlCol="0">
            <a:spAutoFit/>
          </a:bodyPr>
          <a:lstStyle/>
          <a:p>
            <a:r>
              <a:rPr lang="en-US" sz="2400" b="1" dirty="0"/>
              <a:t>Programs</a:t>
            </a:r>
          </a:p>
        </p:txBody>
      </p:sp>
      <p:sp>
        <p:nvSpPr>
          <p:cNvPr id="12" name="TextBox 11">
            <a:extLst>
              <a:ext uri="{FF2B5EF4-FFF2-40B4-BE49-F238E27FC236}">
                <a16:creationId xmlns:a16="http://schemas.microsoft.com/office/drawing/2014/main" id="{32DEFA79-E65C-334F-80CA-020DC8597915}"/>
              </a:ext>
            </a:extLst>
          </p:cNvPr>
          <p:cNvSpPr txBox="1"/>
          <p:nvPr/>
        </p:nvSpPr>
        <p:spPr>
          <a:xfrm>
            <a:off x="9214308" y="797073"/>
            <a:ext cx="1325619" cy="461665"/>
          </a:xfrm>
          <a:prstGeom prst="rect">
            <a:avLst/>
          </a:prstGeom>
          <a:noFill/>
        </p:spPr>
        <p:txBody>
          <a:bodyPr wrap="none" rtlCol="0">
            <a:spAutoFit/>
          </a:bodyPr>
          <a:lstStyle/>
          <a:p>
            <a:r>
              <a:rPr lang="en-US" sz="2400" b="1" dirty="0"/>
              <a:t>Interface</a:t>
            </a:r>
          </a:p>
        </p:txBody>
      </p:sp>
    </p:spTree>
    <p:extLst>
      <p:ext uri="{BB962C8B-B14F-4D97-AF65-F5344CB8AC3E}">
        <p14:creationId xmlns:p14="http://schemas.microsoft.com/office/powerpoint/2010/main" val="450736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D6DB-084B-3A4D-AF7E-F35EC622C07F}"/>
              </a:ext>
            </a:extLst>
          </p:cNvPr>
          <p:cNvSpPr>
            <a:spLocks noGrp="1"/>
          </p:cNvSpPr>
          <p:nvPr>
            <p:ph type="title"/>
          </p:nvPr>
        </p:nvSpPr>
        <p:spPr/>
        <p:txBody>
          <a:bodyPr/>
          <a:lstStyle/>
          <a:p>
            <a:r>
              <a:rPr lang="en-US" dirty="0"/>
              <a:t>Sorting text files: sort</a:t>
            </a:r>
          </a:p>
        </p:txBody>
      </p:sp>
      <p:sp>
        <p:nvSpPr>
          <p:cNvPr id="6" name="Content Placeholder 5">
            <a:extLst>
              <a:ext uri="{FF2B5EF4-FFF2-40B4-BE49-F238E27FC236}">
                <a16:creationId xmlns:a16="http://schemas.microsoft.com/office/drawing/2014/main" id="{803F5BD8-CB87-6342-963C-6FA86F43BBD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6470BF6-737E-DB4A-B06B-5B4842C0F124}"/>
              </a:ext>
            </a:extLst>
          </p:cNvPr>
          <p:cNvPicPr>
            <a:picLocks noChangeAspect="1"/>
          </p:cNvPicPr>
          <p:nvPr/>
        </p:nvPicPr>
        <p:blipFill>
          <a:blip r:embed="rId3"/>
          <a:stretch>
            <a:fillRect/>
          </a:stretch>
        </p:blipFill>
        <p:spPr>
          <a:xfrm>
            <a:off x="825927" y="1459831"/>
            <a:ext cx="9893214" cy="5172242"/>
          </a:xfrm>
          <a:prstGeom prst="rect">
            <a:avLst/>
          </a:prstGeom>
        </p:spPr>
      </p:pic>
    </p:spTree>
    <p:extLst>
      <p:ext uri="{BB962C8B-B14F-4D97-AF65-F5344CB8AC3E}">
        <p14:creationId xmlns:p14="http://schemas.microsoft.com/office/powerpoint/2010/main" val="47700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DC79-A56C-CC4E-8409-C0A763E28C62}"/>
              </a:ext>
            </a:extLst>
          </p:cNvPr>
          <p:cNvSpPr>
            <a:spLocks noGrp="1"/>
          </p:cNvSpPr>
          <p:nvPr>
            <p:ph type="title"/>
          </p:nvPr>
        </p:nvSpPr>
        <p:spPr/>
        <p:txBody>
          <a:bodyPr/>
          <a:lstStyle/>
          <a:p>
            <a:r>
              <a:rPr lang="en-US" dirty="0"/>
              <a:t>More text utilities: </a:t>
            </a:r>
            <a:r>
              <a:rPr lang="en-US" dirty="0" err="1"/>
              <a:t>wc</a:t>
            </a:r>
            <a:r>
              <a:rPr lang="en-US" dirty="0"/>
              <a:t>, </a:t>
            </a:r>
            <a:r>
              <a:rPr lang="en-US" dirty="0" err="1"/>
              <a:t>uniq</a:t>
            </a:r>
            <a:r>
              <a:rPr lang="en-US" dirty="0"/>
              <a:t> and diff</a:t>
            </a:r>
          </a:p>
        </p:txBody>
      </p:sp>
      <p:pic>
        <p:nvPicPr>
          <p:cNvPr id="4" name="Content Placeholder 3">
            <a:extLst>
              <a:ext uri="{FF2B5EF4-FFF2-40B4-BE49-F238E27FC236}">
                <a16:creationId xmlns:a16="http://schemas.microsoft.com/office/drawing/2014/main" id="{CDC2DAC0-CB9E-C84B-8AB1-D73454083D63}"/>
              </a:ext>
            </a:extLst>
          </p:cNvPr>
          <p:cNvPicPr>
            <a:picLocks noGrp="1" noChangeAspect="1"/>
          </p:cNvPicPr>
          <p:nvPr>
            <p:ph idx="1"/>
          </p:nvPr>
        </p:nvPicPr>
        <p:blipFill>
          <a:blip r:embed="rId2"/>
          <a:stretch>
            <a:fillRect/>
          </a:stretch>
        </p:blipFill>
        <p:spPr>
          <a:xfrm>
            <a:off x="838200" y="1337943"/>
            <a:ext cx="7796463" cy="5386647"/>
          </a:xfrm>
          <a:prstGeom prst="rect">
            <a:avLst/>
          </a:prstGeom>
        </p:spPr>
      </p:pic>
    </p:spTree>
    <p:extLst>
      <p:ext uri="{BB962C8B-B14F-4D97-AF65-F5344CB8AC3E}">
        <p14:creationId xmlns:p14="http://schemas.microsoft.com/office/powerpoint/2010/main" val="319392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200C-EF1A-1343-9A90-7DCE7CAD005D}"/>
              </a:ext>
            </a:extLst>
          </p:cNvPr>
          <p:cNvSpPr>
            <a:spLocks noGrp="1"/>
          </p:cNvSpPr>
          <p:nvPr>
            <p:ph type="title"/>
          </p:nvPr>
        </p:nvSpPr>
        <p:spPr/>
        <p:txBody>
          <a:bodyPr/>
          <a:lstStyle/>
          <a:p>
            <a:r>
              <a:rPr lang="en-US" dirty="0"/>
              <a:t>Searching a text file: grep (basic)</a:t>
            </a:r>
          </a:p>
        </p:txBody>
      </p:sp>
      <p:pic>
        <p:nvPicPr>
          <p:cNvPr id="4" name="Content Placeholder 3">
            <a:extLst>
              <a:ext uri="{FF2B5EF4-FFF2-40B4-BE49-F238E27FC236}">
                <a16:creationId xmlns:a16="http://schemas.microsoft.com/office/drawing/2014/main" id="{6CCB79B2-0674-3245-90E6-7DC9DE8E5A8A}"/>
              </a:ext>
            </a:extLst>
          </p:cNvPr>
          <p:cNvPicPr>
            <a:picLocks noGrp="1" noChangeAspect="1"/>
          </p:cNvPicPr>
          <p:nvPr>
            <p:ph idx="1"/>
          </p:nvPr>
        </p:nvPicPr>
        <p:blipFill>
          <a:blip r:embed="rId3"/>
          <a:stretch>
            <a:fillRect/>
          </a:stretch>
        </p:blipFill>
        <p:spPr>
          <a:xfrm>
            <a:off x="838200" y="1317312"/>
            <a:ext cx="8948442" cy="5275193"/>
          </a:xfrm>
          <a:prstGeom prst="rect">
            <a:avLst/>
          </a:prstGeom>
        </p:spPr>
      </p:pic>
    </p:spTree>
    <p:extLst>
      <p:ext uri="{BB962C8B-B14F-4D97-AF65-F5344CB8AC3E}">
        <p14:creationId xmlns:p14="http://schemas.microsoft.com/office/powerpoint/2010/main" val="3546114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D9F3-D8B1-5942-B191-73226D398429}"/>
              </a:ext>
            </a:extLst>
          </p:cNvPr>
          <p:cNvSpPr>
            <a:spLocks noGrp="1"/>
          </p:cNvSpPr>
          <p:nvPr>
            <p:ph type="title"/>
          </p:nvPr>
        </p:nvSpPr>
        <p:spPr/>
        <p:txBody>
          <a:bodyPr/>
          <a:lstStyle/>
          <a:p>
            <a:r>
              <a:rPr lang="en-US" dirty="0"/>
              <a:t>Looking for a file within a subdirectory: find</a:t>
            </a:r>
          </a:p>
        </p:txBody>
      </p:sp>
      <p:sp>
        <p:nvSpPr>
          <p:cNvPr id="3" name="Content Placeholder 2">
            <a:extLst>
              <a:ext uri="{FF2B5EF4-FFF2-40B4-BE49-F238E27FC236}">
                <a16:creationId xmlns:a16="http://schemas.microsoft.com/office/drawing/2014/main" id="{9C00C886-FE39-2B46-B150-EA87E80E834A}"/>
              </a:ext>
            </a:extLst>
          </p:cNvPr>
          <p:cNvSpPr>
            <a:spLocks noGrp="1"/>
          </p:cNvSpPr>
          <p:nvPr>
            <p:ph idx="1"/>
          </p:nvPr>
        </p:nvSpPr>
        <p:spPr/>
        <p:txBody>
          <a:bodyPr/>
          <a:lstStyle/>
          <a:p>
            <a:r>
              <a:rPr lang="en-US" dirty="0"/>
              <a:t>Go into a directory and try:</a:t>
            </a:r>
          </a:p>
          <a:p>
            <a:pPr lvl="1"/>
            <a:r>
              <a:rPr lang="en-US" dirty="0"/>
              <a:t>find .</a:t>
            </a:r>
          </a:p>
          <a:p>
            <a:endParaRPr lang="en-US" dirty="0"/>
          </a:p>
          <a:p>
            <a:r>
              <a:rPr lang="en-US" dirty="0"/>
              <a:t>Maybe you know what the name is:</a:t>
            </a:r>
          </a:p>
          <a:p>
            <a:pPr lvl="1"/>
            <a:r>
              <a:rPr lang="en-US" dirty="0"/>
              <a:t>find . -name “</a:t>
            </a:r>
            <a:r>
              <a:rPr lang="en-US" dirty="0" err="1"/>
              <a:t>myfile.txt</a:t>
            </a:r>
            <a:r>
              <a:rPr lang="en-US" dirty="0"/>
              <a:t>”</a:t>
            </a:r>
          </a:p>
          <a:p>
            <a:pPr lvl="1"/>
            <a:endParaRPr lang="en-US" dirty="0"/>
          </a:p>
          <a:p>
            <a:r>
              <a:rPr lang="en-US" dirty="0"/>
              <a:t>Maybe you just know the extension:</a:t>
            </a:r>
          </a:p>
          <a:p>
            <a:pPr lvl="1"/>
            <a:r>
              <a:rPr lang="en-US" dirty="0"/>
              <a:t>find . -name “*.R”</a:t>
            </a:r>
          </a:p>
        </p:txBody>
      </p:sp>
    </p:spTree>
    <p:extLst>
      <p:ext uri="{BB962C8B-B14F-4D97-AF65-F5344CB8AC3E}">
        <p14:creationId xmlns:p14="http://schemas.microsoft.com/office/powerpoint/2010/main" val="386764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047C-413E-9249-BAA9-A88DB71EBC36}"/>
              </a:ext>
            </a:extLst>
          </p:cNvPr>
          <p:cNvSpPr>
            <a:spLocks noGrp="1"/>
          </p:cNvSpPr>
          <p:nvPr>
            <p:ph type="title"/>
          </p:nvPr>
        </p:nvSpPr>
        <p:spPr/>
        <p:txBody>
          <a:bodyPr/>
          <a:lstStyle/>
          <a:p>
            <a:r>
              <a:rPr lang="en-US" dirty="0"/>
              <a:t>Redirecting output to a text file</a:t>
            </a:r>
          </a:p>
        </p:txBody>
      </p:sp>
      <p:pic>
        <p:nvPicPr>
          <p:cNvPr id="4" name="Content Placeholder 3">
            <a:extLst>
              <a:ext uri="{FF2B5EF4-FFF2-40B4-BE49-F238E27FC236}">
                <a16:creationId xmlns:a16="http://schemas.microsoft.com/office/drawing/2014/main" id="{176F45CD-5E84-534F-922D-051A175DDD2C}"/>
              </a:ext>
            </a:extLst>
          </p:cNvPr>
          <p:cNvPicPr>
            <a:picLocks noGrp="1" noChangeAspect="1"/>
          </p:cNvPicPr>
          <p:nvPr>
            <p:ph idx="1"/>
          </p:nvPr>
        </p:nvPicPr>
        <p:blipFill>
          <a:blip r:embed="rId3"/>
          <a:stretch>
            <a:fillRect/>
          </a:stretch>
        </p:blipFill>
        <p:spPr>
          <a:xfrm>
            <a:off x="994611" y="1488740"/>
            <a:ext cx="7897437" cy="4951907"/>
          </a:xfrm>
          <a:prstGeom prst="rect">
            <a:avLst/>
          </a:prstGeom>
        </p:spPr>
      </p:pic>
    </p:spTree>
    <p:extLst>
      <p:ext uri="{BB962C8B-B14F-4D97-AF65-F5344CB8AC3E}">
        <p14:creationId xmlns:p14="http://schemas.microsoft.com/office/powerpoint/2010/main" val="136790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3B14-088F-A445-A821-9D38F62D6B5B}"/>
              </a:ext>
            </a:extLst>
          </p:cNvPr>
          <p:cNvSpPr>
            <a:spLocks noGrp="1"/>
          </p:cNvSpPr>
          <p:nvPr>
            <p:ph type="title"/>
          </p:nvPr>
        </p:nvSpPr>
        <p:spPr/>
        <p:txBody>
          <a:bodyPr/>
          <a:lstStyle/>
          <a:p>
            <a:r>
              <a:rPr lang="en-US" dirty="0"/>
              <a:t>Looking back at your old commands</a:t>
            </a:r>
          </a:p>
        </p:txBody>
      </p:sp>
      <p:sp>
        <p:nvSpPr>
          <p:cNvPr id="3" name="Content Placeholder 2">
            <a:extLst>
              <a:ext uri="{FF2B5EF4-FFF2-40B4-BE49-F238E27FC236}">
                <a16:creationId xmlns:a16="http://schemas.microsoft.com/office/drawing/2014/main" id="{5FBDFE8B-2FA3-484D-9449-72979F0933FC}"/>
              </a:ext>
            </a:extLst>
          </p:cNvPr>
          <p:cNvSpPr>
            <a:spLocks noGrp="1"/>
          </p:cNvSpPr>
          <p:nvPr>
            <p:ph idx="1"/>
          </p:nvPr>
        </p:nvSpPr>
        <p:spPr/>
        <p:txBody>
          <a:bodyPr/>
          <a:lstStyle/>
          <a:p>
            <a:r>
              <a:rPr lang="en-US" dirty="0"/>
              <a:t>Run the command: history</a:t>
            </a:r>
          </a:p>
        </p:txBody>
      </p:sp>
    </p:spTree>
    <p:extLst>
      <p:ext uri="{BB962C8B-B14F-4D97-AF65-F5344CB8AC3E}">
        <p14:creationId xmlns:p14="http://schemas.microsoft.com/office/powerpoint/2010/main" val="2072073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394514-A54A-B94A-AC38-292AE5D8C244}"/>
              </a:ext>
            </a:extLst>
          </p:cNvPr>
          <p:cNvSpPr>
            <a:spLocks noGrp="1"/>
          </p:cNvSpPr>
          <p:nvPr>
            <p:ph type="title"/>
          </p:nvPr>
        </p:nvSpPr>
        <p:spPr/>
        <p:txBody>
          <a:bodyPr/>
          <a:lstStyle/>
          <a:p>
            <a:r>
              <a:rPr lang="en-US" dirty="0"/>
              <a:t>Compressing text data</a:t>
            </a:r>
          </a:p>
        </p:txBody>
      </p:sp>
      <p:sp>
        <p:nvSpPr>
          <p:cNvPr id="7" name="Text Placeholder 6">
            <a:extLst>
              <a:ext uri="{FF2B5EF4-FFF2-40B4-BE49-F238E27FC236}">
                <a16:creationId xmlns:a16="http://schemas.microsoft.com/office/drawing/2014/main" id="{9DCC7DCF-997D-394E-ACD7-4DF29FAB23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402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A4C0ED-E96F-B84F-A73C-EEB3EEB58D4A}"/>
              </a:ext>
            </a:extLst>
          </p:cNvPr>
          <p:cNvSpPr>
            <a:spLocks noGrp="1"/>
          </p:cNvSpPr>
          <p:nvPr>
            <p:ph type="title"/>
          </p:nvPr>
        </p:nvSpPr>
        <p:spPr/>
        <p:txBody>
          <a:bodyPr/>
          <a:lstStyle/>
          <a:p>
            <a:r>
              <a:rPr lang="en-US" dirty="0" err="1"/>
              <a:t>gzip</a:t>
            </a:r>
            <a:r>
              <a:rPr lang="en-US" dirty="0"/>
              <a:t> everything!</a:t>
            </a:r>
          </a:p>
        </p:txBody>
      </p:sp>
      <p:sp>
        <p:nvSpPr>
          <p:cNvPr id="5" name="Content Placeholder 4">
            <a:extLst>
              <a:ext uri="{FF2B5EF4-FFF2-40B4-BE49-F238E27FC236}">
                <a16:creationId xmlns:a16="http://schemas.microsoft.com/office/drawing/2014/main" id="{A6CDA69E-1B25-114F-9334-D5682008B70C}"/>
              </a:ext>
            </a:extLst>
          </p:cNvPr>
          <p:cNvSpPr>
            <a:spLocks noGrp="1"/>
          </p:cNvSpPr>
          <p:nvPr>
            <p:ph idx="1"/>
          </p:nvPr>
        </p:nvSpPr>
        <p:spPr/>
        <p:txBody>
          <a:bodyPr>
            <a:normAutofit/>
          </a:bodyPr>
          <a:lstStyle/>
          <a:p>
            <a:r>
              <a:rPr lang="en-US" sz="3200" dirty="0"/>
              <a:t>There are many algorithms for file compression. </a:t>
            </a:r>
            <a:r>
              <a:rPr lang="en-US" sz="3200" dirty="0" err="1"/>
              <a:t>gzip</a:t>
            </a:r>
            <a:r>
              <a:rPr lang="en-US" sz="3200" dirty="0"/>
              <a:t> is the most popular in the </a:t>
            </a:r>
            <a:r>
              <a:rPr lang="en-US" sz="3200" dirty="0" err="1"/>
              <a:t>unix</a:t>
            </a:r>
            <a:r>
              <a:rPr lang="en-US" sz="3200" dirty="0"/>
              <a:t> world</a:t>
            </a:r>
          </a:p>
          <a:p>
            <a:r>
              <a:rPr lang="en-US" sz="3200" dirty="0"/>
              <a:t>Achieves compression of 1/10</a:t>
            </a:r>
            <a:r>
              <a:rPr lang="en-US" sz="3200" baseline="30000" dirty="0"/>
              <a:t>th</a:t>
            </a:r>
            <a:r>
              <a:rPr lang="en-US" sz="3200" dirty="0"/>
              <a:t> to ½ file size</a:t>
            </a:r>
          </a:p>
          <a:p>
            <a:r>
              <a:rPr lang="en-US" sz="3200" dirty="0"/>
              <a:t>Many languages can read </a:t>
            </a:r>
            <a:r>
              <a:rPr lang="en-US" sz="3200" dirty="0" err="1"/>
              <a:t>gzip</a:t>
            </a:r>
            <a:r>
              <a:rPr lang="en-US" sz="3200" dirty="0"/>
              <a:t> files natively – and often faster!</a:t>
            </a:r>
          </a:p>
          <a:p>
            <a:pPr lvl="1"/>
            <a:r>
              <a:rPr lang="en-US" sz="2800" dirty="0"/>
              <a:t>Python: </a:t>
            </a:r>
            <a:r>
              <a:rPr lang="en-US" sz="2800" dirty="0" err="1"/>
              <a:t>gzip.open</a:t>
            </a:r>
            <a:r>
              <a:rPr lang="en-US" sz="2800" dirty="0"/>
              <a:t>(“</a:t>
            </a:r>
            <a:r>
              <a:rPr lang="en-US" sz="2800" dirty="0" err="1"/>
              <a:t>file.gz</a:t>
            </a:r>
            <a:r>
              <a:rPr lang="en-US" sz="2800" dirty="0"/>
              <a:t>”)</a:t>
            </a:r>
          </a:p>
          <a:p>
            <a:pPr lvl="1"/>
            <a:r>
              <a:rPr lang="en-US" sz="2800" dirty="0"/>
              <a:t>R: </a:t>
            </a:r>
            <a:r>
              <a:rPr lang="en-US" sz="2800" dirty="0" err="1"/>
              <a:t>read.table</a:t>
            </a:r>
            <a:r>
              <a:rPr lang="en-US" sz="2800" dirty="0"/>
              <a:t>(‘</a:t>
            </a:r>
            <a:r>
              <a:rPr lang="en-US" sz="2800" dirty="0" err="1"/>
              <a:t>file.gz</a:t>
            </a:r>
            <a:r>
              <a:rPr lang="en-US" sz="2800" dirty="0"/>
              <a:t>’)</a:t>
            </a:r>
          </a:p>
        </p:txBody>
      </p:sp>
    </p:spTree>
    <p:extLst>
      <p:ext uri="{BB962C8B-B14F-4D97-AF65-F5344CB8AC3E}">
        <p14:creationId xmlns:p14="http://schemas.microsoft.com/office/powerpoint/2010/main" val="175686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8C3C-C1AC-CF45-9675-8D28F8E1453D}"/>
              </a:ext>
            </a:extLst>
          </p:cNvPr>
          <p:cNvSpPr>
            <a:spLocks noGrp="1"/>
          </p:cNvSpPr>
          <p:nvPr>
            <p:ph type="title"/>
          </p:nvPr>
        </p:nvSpPr>
        <p:spPr/>
        <p:txBody>
          <a:bodyPr/>
          <a:lstStyle/>
          <a:p>
            <a:r>
              <a:rPr lang="en-US" dirty="0"/>
              <a:t>Compressing text files with </a:t>
            </a:r>
            <a:r>
              <a:rPr lang="en-US" dirty="0" err="1"/>
              <a:t>gzip</a:t>
            </a:r>
            <a:endParaRPr lang="en-US" dirty="0"/>
          </a:p>
        </p:txBody>
      </p:sp>
      <p:pic>
        <p:nvPicPr>
          <p:cNvPr id="10" name="Content Placeholder 9">
            <a:extLst>
              <a:ext uri="{FF2B5EF4-FFF2-40B4-BE49-F238E27FC236}">
                <a16:creationId xmlns:a16="http://schemas.microsoft.com/office/drawing/2014/main" id="{432EDAA8-3413-3E4A-966A-1D4EC0E48AE5}"/>
              </a:ext>
            </a:extLst>
          </p:cNvPr>
          <p:cNvPicPr>
            <a:picLocks noGrp="1" noChangeAspect="1"/>
          </p:cNvPicPr>
          <p:nvPr>
            <p:ph idx="1"/>
          </p:nvPr>
        </p:nvPicPr>
        <p:blipFill>
          <a:blip r:embed="rId3"/>
          <a:stretch>
            <a:fillRect/>
          </a:stretch>
        </p:blipFill>
        <p:spPr>
          <a:xfrm>
            <a:off x="838200" y="1399480"/>
            <a:ext cx="10262937" cy="5334967"/>
          </a:xfrm>
          <a:prstGeom prst="rect">
            <a:avLst/>
          </a:prstGeom>
        </p:spPr>
      </p:pic>
    </p:spTree>
    <p:extLst>
      <p:ext uri="{BB962C8B-B14F-4D97-AF65-F5344CB8AC3E}">
        <p14:creationId xmlns:p14="http://schemas.microsoft.com/office/powerpoint/2010/main" val="743672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1EAD-80CF-3240-84CF-167D45A21199}"/>
              </a:ext>
            </a:extLst>
          </p:cNvPr>
          <p:cNvSpPr>
            <a:spLocks noGrp="1"/>
          </p:cNvSpPr>
          <p:nvPr>
            <p:ph type="title"/>
          </p:nvPr>
        </p:nvSpPr>
        <p:spPr/>
        <p:txBody>
          <a:bodyPr/>
          <a:lstStyle/>
          <a:p>
            <a:r>
              <a:rPr lang="en-US" dirty="0"/>
              <a:t>Working with </a:t>
            </a:r>
            <a:r>
              <a:rPr lang="en-US" dirty="0" err="1"/>
              <a:t>gzipped</a:t>
            </a:r>
            <a:r>
              <a:rPr lang="en-US" dirty="0"/>
              <a:t> files</a:t>
            </a:r>
          </a:p>
        </p:txBody>
      </p:sp>
      <p:pic>
        <p:nvPicPr>
          <p:cNvPr id="4" name="Content Placeholder 3">
            <a:extLst>
              <a:ext uri="{FF2B5EF4-FFF2-40B4-BE49-F238E27FC236}">
                <a16:creationId xmlns:a16="http://schemas.microsoft.com/office/drawing/2014/main" id="{8B852753-FB0B-3748-BCFE-30D2D5831AD4}"/>
              </a:ext>
            </a:extLst>
          </p:cNvPr>
          <p:cNvPicPr>
            <a:picLocks noGrp="1" noChangeAspect="1"/>
          </p:cNvPicPr>
          <p:nvPr>
            <p:ph idx="1"/>
          </p:nvPr>
        </p:nvPicPr>
        <p:blipFill rotWithShape="1">
          <a:blip r:embed="rId2"/>
          <a:srcRect r="23809"/>
          <a:stretch/>
        </p:blipFill>
        <p:spPr>
          <a:xfrm>
            <a:off x="838200" y="1504783"/>
            <a:ext cx="6268453" cy="4812508"/>
          </a:xfrm>
          <a:prstGeom prst="rect">
            <a:avLst/>
          </a:prstGeom>
        </p:spPr>
      </p:pic>
      <p:sp>
        <p:nvSpPr>
          <p:cNvPr id="5" name="TextBox 4">
            <a:extLst>
              <a:ext uri="{FF2B5EF4-FFF2-40B4-BE49-F238E27FC236}">
                <a16:creationId xmlns:a16="http://schemas.microsoft.com/office/drawing/2014/main" id="{95A77A86-6B1C-4E46-927E-956221233A0D}"/>
              </a:ext>
            </a:extLst>
          </p:cNvPr>
          <p:cNvSpPr txBox="1"/>
          <p:nvPr/>
        </p:nvSpPr>
        <p:spPr>
          <a:xfrm>
            <a:off x="7331242" y="1504783"/>
            <a:ext cx="465221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cat -&gt; </a:t>
            </a:r>
            <a:r>
              <a:rPr lang="en-US" sz="2800" dirty="0" err="1"/>
              <a:t>zcat</a:t>
            </a:r>
            <a:r>
              <a:rPr lang="en-US" sz="2800" dirty="0"/>
              <a:t> (</a:t>
            </a:r>
            <a:r>
              <a:rPr lang="en-US" sz="2800" dirty="0" err="1"/>
              <a:t>gzcat</a:t>
            </a:r>
            <a:r>
              <a:rPr lang="en-US" sz="2800" dirty="0"/>
              <a:t> on MacOS)</a:t>
            </a:r>
          </a:p>
          <a:p>
            <a:pPr marL="285750" indent="-285750">
              <a:buFont typeface="Arial" panose="020B0604020202020204" pitchFamily="34" charset="0"/>
              <a:buChar char="•"/>
            </a:pPr>
            <a:r>
              <a:rPr lang="en-US" sz="2800" dirty="0"/>
              <a:t>grep -&gt; </a:t>
            </a:r>
            <a:r>
              <a:rPr lang="en-US" sz="2800" dirty="0" err="1"/>
              <a:t>zgrep</a:t>
            </a:r>
            <a:r>
              <a:rPr lang="en-US" sz="2800" dirty="0"/>
              <a:t> </a:t>
            </a:r>
          </a:p>
          <a:p>
            <a:pPr marL="285750" indent="-285750">
              <a:buFont typeface="Arial" panose="020B0604020202020204" pitchFamily="34" charset="0"/>
              <a:buChar char="•"/>
            </a:pPr>
            <a:r>
              <a:rPr lang="en-US" sz="2800" dirty="0"/>
              <a:t>less -&gt; </a:t>
            </a:r>
            <a:r>
              <a:rPr lang="en-US" sz="2800" dirty="0" err="1"/>
              <a:t>zless</a:t>
            </a:r>
            <a:endParaRPr lang="en-US" sz="2800" dirty="0"/>
          </a:p>
          <a:p>
            <a:pPr marL="285750" indent="-285750">
              <a:buFont typeface="Arial" panose="020B0604020202020204" pitchFamily="34" charset="0"/>
              <a:buChar char="•"/>
            </a:pPr>
            <a:r>
              <a:rPr lang="en-US" sz="2800" dirty="0"/>
              <a:t>For other tools, we need pipes!</a:t>
            </a:r>
          </a:p>
        </p:txBody>
      </p:sp>
    </p:spTree>
    <p:extLst>
      <p:ext uri="{BB962C8B-B14F-4D97-AF65-F5344CB8AC3E}">
        <p14:creationId xmlns:p14="http://schemas.microsoft.com/office/powerpoint/2010/main" val="46738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B1C5-7EBC-7442-9ECB-C615225AED42}"/>
              </a:ext>
            </a:extLst>
          </p:cNvPr>
          <p:cNvSpPr>
            <a:spLocks noGrp="1"/>
          </p:cNvSpPr>
          <p:nvPr>
            <p:ph type="title"/>
          </p:nvPr>
        </p:nvSpPr>
        <p:spPr/>
        <p:txBody>
          <a:bodyPr/>
          <a:lstStyle/>
          <a:p>
            <a:r>
              <a:rPr lang="en-US" dirty="0"/>
              <a:t>Launching a Unix Shell</a:t>
            </a:r>
          </a:p>
        </p:txBody>
      </p:sp>
      <p:pic>
        <p:nvPicPr>
          <p:cNvPr id="4" name="Picture 3">
            <a:extLst>
              <a:ext uri="{FF2B5EF4-FFF2-40B4-BE49-F238E27FC236}">
                <a16:creationId xmlns:a16="http://schemas.microsoft.com/office/drawing/2014/main" id="{791816CC-9E9D-DA46-8E1A-7D89C5C262B9}"/>
              </a:ext>
            </a:extLst>
          </p:cNvPr>
          <p:cNvPicPr>
            <a:picLocks noChangeAspect="1"/>
          </p:cNvPicPr>
          <p:nvPr/>
        </p:nvPicPr>
        <p:blipFill rotWithShape="1">
          <a:blip r:embed="rId3"/>
          <a:srcRect t="13949" r="64792"/>
          <a:stretch/>
        </p:blipFill>
        <p:spPr>
          <a:xfrm>
            <a:off x="838200" y="2423987"/>
            <a:ext cx="3044483" cy="4185481"/>
          </a:xfrm>
          <a:prstGeom prst="rect">
            <a:avLst/>
          </a:prstGeom>
        </p:spPr>
      </p:pic>
      <p:sp>
        <p:nvSpPr>
          <p:cNvPr id="5" name="TextBox 4">
            <a:extLst>
              <a:ext uri="{FF2B5EF4-FFF2-40B4-BE49-F238E27FC236}">
                <a16:creationId xmlns:a16="http://schemas.microsoft.com/office/drawing/2014/main" id="{8DE14177-7FBC-F349-96E8-6A20C0F7B392}"/>
              </a:ext>
            </a:extLst>
          </p:cNvPr>
          <p:cNvSpPr txBox="1"/>
          <p:nvPr/>
        </p:nvSpPr>
        <p:spPr>
          <a:xfrm>
            <a:off x="838200" y="1479673"/>
            <a:ext cx="3609001" cy="830997"/>
          </a:xfrm>
          <a:prstGeom prst="rect">
            <a:avLst/>
          </a:prstGeom>
          <a:noFill/>
        </p:spPr>
        <p:txBody>
          <a:bodyPr wrap="none" rtlCol="0">
            <a:spAutoFit/>
          </a:bodyPr>
          <a:lstStyle/>
          <a:p>
            <a:r>
              <a:rPr lang="en-US" sz="2400" b="1" dirty="0"/>
              <a:t>Windows 10</a:t>
            </a:r>
          </a:p>
          <a:p>
            <a:pPr marL="342900" indent="-342900">
              <a:buFont typeface="Arial" panose="020B0604020202020204" pitchFamily="34" charset="0"/>
              <a:buChar char="•"/>
            </a:pPr>
            <a:r>
              <a:rPr lang="en-US" sz="2400" dirty="0"/>
              <a:t>Open the “Ubuntu” App </a:t>
            </a:r>
          </a:p>
        </p:txBody>
      </p:sp>
      <p:pic>
        <p:nvPicPr>
          <p:cNvPr id="6" name="Content Placeholder 3">
            <a:extLst>
              <a:ext uri="{FF2B5EF4-FFF2-40B4-BE49-F238E27FC236}">
                <a16:creationId xmlns:a16="http://schemas.microsoft.com/office/drawing/2014/main" id="{7A63B8CA-F361-C642-A135-C1371CE08A4C}"/>
              </a:ext>
            </a:extLst>
          </p:cNvPr>
          <p:cNvPicPr>
            <a:picLocks noGrp="1" noChangeAspect="1"/>
          </p:cNvPicPr>
          <p:nvPr>
            <p:ph idx="1"/>
          </p:nvPr>
        </p:nvPicPr>
        <p:blipFill>
          <a:blip r:embed="rId4"/>
          <a:stretch>
            <a:fillRect/>
          </a:stretch>
        </p:blipFill>
        <p:spPr>
          <a:xfrm>
            <a:off x="5318090" y="2423987"/>
            <a:ext cx="6272820" cy="3969086"/>
          </a:xfrm>
          <a:prstGeom prst="rect">
            <a:avLst/>
          </a:prstGeom>
        </p:spPr>
      </p:pic>
      <p:sp>
        <p:nvSpPr>
          <p:cNvPr id="7" name="TextBox 6">
            <a:extLst>
              <a:ext uri="{FF2B5EF4-FFF2-40B4-BE49-F238E27FC236}">
                <a16:creationId xmlns:a16="http://schemas.microsoft.com/office/drawing/2014/main" id="{DF94122B-74EE-194E-AB7C-512347D9AB10}"/>
              </a:ext>
            </a:extLst>
          </p:cNvPr>
          <p:cNvSpPr txBox="1"/>
          <p:nvPr/>
        </p:nvSpPr>
        <p:spPr>
          <a:xfrm>
            <a:off x="5318090" y="1479673"/>
            <a:ext cx="5758949" cy="1200329"/>
          </a:xfrm>
          <a:prstGeom prst="rect">
            <a:avLst/>
          </a:prstGeom>
          <a:noFill/>
        </p:spPr>
        <p:txBody>
          <a:bodyPr wrap="none" rtlCol="0">
            <a:spAutoFit/>
          </a:bodyPr>
          <a:lstStyle/>
          <a:p>
            <a:r>
              <a:rPr lang="en-US" sz="2400" b="1" dirty="0"/>
              <a:t>Mac OS</a:t>
            </a:r>
          </a:p>
          <a:p>
            <a:pPr marL="285750" indent="-285750">
              <a:buFont typeface="Arial" panose="020B0604020202020204" pitchFamily="34" charset="0"/>
              <a:buChar char="•"/>
            </a:pPr>
            <a:r>
              <a:rPr lang="en-US" sz="2400" dirty="0"/>
              <a:t>Press ⌘ + Space and then type “terminal”</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9965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0D6BF-51E1-C049-B233-A608A8C027A9}"/>
              </a:ext>
            </a:extLst>
          </p:cNvPr>
          <p:cNvSpPr>
            <a:spLocks noGrp="1"/>
          </p:cNvSpPr>
          <p:nvPr>
            <p:ph type="title"/>
          </p:nvPr>
        </p:nvSpPr>
        <p:spPr/>
        <p:txBody>
          <a:bodyPr/>
          <a:lstStyle/>
          <a:p>
            <a:r>
              <a:rPr lang="en-US" dirty="0"/>
              <a:t>Pipes</a:t>
            </a:r>
          </a:p>
        </p:txBody>
      </p:sp>
      <p:sp>
        <p:nvSpPr>
          <p:cNvPr id="5" name="Text Placeholder 4">
            <a:extLst>
              <a:ext uri="{FF2B5EF4-FFF2-40B4-BE49-F238E27FC236}">
                <a16:creationId xmlns:a16="http://schemas.microsoft.com/office/drawing/2014/main" id="{07AA57E5-D19B-774F-AF2A-C2E6B4AD37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0433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04B7F7-7632-114D-98FF-3D22E3A8E639}"/>
              </a:ext>
            </a:extLst>
          </p:cNvPr>
          <p:cNvSpPr>
            <a:spLocks noGrp="1"/>
          </p:cNvSpPr>
          <p:nvPr>
            <p:ph type="title"/>
          </p:nvPr>
        </p:nvSpPr>
        <p:spPr>
          <a:xfrm>
            <a:off x="838200" y="365125"/>
            <a:ext cx="10515600" cy="1325563"/>
          </a:xfrm>
        </p:spPr>
        <p:txBody>
          <a:bodyPr>
            <a:normAutofit/>
          </a:bodyPr>
          <a:lstStyle/>
          <a:p>
            <a:r>
              <a:rPr lang="en-US" sz="4000" dirty="0"/>
              <a:t>Pipe example: display 3 first lines of </a:t>
            </a:r>
            <a:r>
              <a:rPr lang="en-US" sz="4000" dirty="0" err="1"/>
              <a:t>gzipped</a:t>
            </a:r>
            <a:r>
              <a:rPr lang="en-US" sz="4000" dirty="0"/>
              <a:t> file	</a:t>
            </a:r>
          </a:p>
        </p:txBody>
      </p:sp>
      <p:pic>
        <p:nvPicPr>
          <p:cNvPr id="6" name="Content Placeholder 5">
            <a:extLst>
              <a:ext uri="{FF2B5EF4-FFF2-40B4-BE49-F238E27FC236}">
                <a16:creationId xmlns:a16="http://schemas.microsoft.com/office/drawing/2014/main" id="{69AD55A0-73E9-B640-B71E-21ADB534C9F9}"/>
              </a:ext>
            </a:extLst>
          </p:cNvPr>
          <p:cNvPicPr>
            <a:picLocks noGrp="1" noChangeAspect="1"/>
          </p:cNvPicPr>
          <p:nvPr>
            <p:ph idx="1"/>
          </p:nvPr>
        </p:nvPicPr>
        <p:blipFill rotWithShape="1">
          <a:blip r:embed="rId3"/>
          <a:srcRect r="10490"/>
          <a:stretch/>
        </p:blipFill>
        <p:spPr>
          <a:xfrm>
            <a:off x="838200" y="1841666"/>
            <a:ext cx="7423484" cy="4591217"/>
          </a:xfrm>
          <a:prstGeom prst="rect">
            <a:avLst/>
          </a:prstGeom>
        </p:spPr>
      </p:pic>
      <p:sp>
        <p:nvSpPr>
          <p:cNvPr id="7" name="TextBox 6">
            <a:extLst>
              <a:ext uri="{FF2B5EF4-FFF2-40B4-BE49-F238E27FC236}">
                <a16:creationId xmlns:a16="http://schemas.microsoft.com/office/drawing/2014/main" id="{BEAFF6DF-1706-814B-8339-07D72B38D01C}"/>
              </a:ext>
            </a:extLst>
          </p:cNvPr>
          <p:cNvSpPr txBox="1"/>
          <p:nvPr/>
        </p:nvSpPr>
        <p:spPr>
          <a:xfrm>
            <a:off x="8341894" y="1841666"/>
            <a:ext cx="3705727" cy="3108543"/>
          </a:xfrm>
          <a:prstGeom prst="rect">
            <a:avLst/>
          </a:prstGeom>
          <a:noFill/>
        </p:spPr>
        <p:txBody>
          <a:bodyPr wrap="square" rtlCol="0">
            <a:spAutoFit/>
          </a:bodyPr>
          <a:lstStyle/>
          <a:p>
            <a:r>
              <a:rPr lang="en-US" sz="2800" dirty="0"/>
              <a:t>A pipe ( “|”) joins two commands together by taking the output (</a:t>
            </a:r>
            <a:r>
              <a:rPr lang="en-US" sz="2800" dirty="0" err="1"/>
              <a:t>stdout</a:t>
            </a:r>
            <a:r>
              <a:rPr lang="en-US" sz="2800" dirty="0"/>
              <a:t>) of the left command and sending it as input (stdin) to the right command.</a:t>
            </a:r>
          </a:p>
        </p:txBody>
      </p:sp>
    </p:spTree>
    <p:extLst>
      <p:ext uri="{BB962C8B-B14F-4D97-AF65-F5344CB8AC3E}">
        <p14:creationId xmlns:p14="http://schemas.microsoft.com/office/powerpoint/2010/main" val="4288339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20A6-399B-1540-AFA8-D8EB5747D674}"/>
              </a:ext>
            </a:extLst>
          </p:cNvPr>
          <p:cNvSpPr>
            <a:spLocks noGrp="1"/>
          </p:cNvSpPr>
          <p:nvPr>
            <p:ph type="title"/>
          </p:nvPr>
        </p:nvSpPr>
        <p:spPr/>
        <p:txBody>
          <a:bodyPr/>
          <a:lstStyle/>
          <a:p>
            <a:r>
              <a:rPr lang="en-US" dirty="0"/>
              <a:t>You can chain as many commands as you like with pipes</a:t>
            </a:r>
          </a:p>
        </p:txBody>
      </p:sp>
      <p:pic>
        <p:nvPicPr>
          <p:cNvPr id="4" name="Content Placeholder 3">
            <a:extLst>
              <a:ext uri="{FF2B5EF4-FFF2-40B4-BE49-F238E27FC236}">
                <a16:creationId xmlns:a16="http://schemas.microsoft.com/office/drawing/2014/main" id="{59EBCF9B-D87C-4949-AC18-BC5121AB0D99}"/>
              </a:ext>
            </a:extLst>
          </p:cNvPr>
          <p:cNvPicPr>
            <a:picLocks noGrp="1" noChangeAspect="1"/>
          </p:cNvPicPr>
          <p:nvPr>
            <p:ph idx="1"/>
          </p:nvPr>
        </p:nvPicPr>
        <p:blipFill>
          <a:blip r:embed="rId2"/>
          <a:stretch>
            <a:fillRect/>
          </a:stretch>
        </p:blipFill>
        <p:spPr>
          <a:xfrm>
            <a:off x="227887" y="1690688"/>
            <a:ext cx="11736225" cy="4753775"/>
          </a:xfrm>
          <a:prstGeom prst="rect">
            <a:avLst/>
          </a:prstGeom>
        </p:spPr>
      </p:pic>
    </p:spTree>
    <p:extLst>
      <p:ext uri="{BB962C8B-B14F-4D97-AF65-F5344CB8AC3E}">
        <p14:creationId xmlns:p14="http://schemas.microsoft.com/office/powerpoint/2010/main" val="1312130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4274-54C0-C049-B34D-718AF584A23B}"/>
              </a:ext>
            </a:extLst>
          </p:cNvPr>
          <p:cNvSpPr>
            <a:spLocks noGrp="1"/>
          </p:cNvSpPr>
          <p:nvPr>
            <p:ph type="title"/>
          </p:nvPr>
        </p:nvSpPr>
        <p:spPr/>
        <p:txBody>
          <a:bodyPr/>
          <a:lstStyle/>
          <a:p>
            <a:r>
              <a:rPr lang="en-US" dirty="0"/>
              <a:t>Pipes to find old commands</a:t>
            </a:r>
          </a:p>
        </p:txBody>
      </p:sp>
      <p:sp>
        <p:nvSpPr>
          <p:cNvPr id="3" name="Content Placeholder 2">
            <a:extLst>
              <a:ext uri="{FF2B5EF4-FFF2-40B4-BE49-F238E27FC236}">
                <a16:creationId xmlns:a16="http://schemas.microsoft.com/office/drawing/2014/main" id="{DB169C69-691A-A94D-9084-010D5B61195F}"/>
              </a:ext>
            </a:extLst>
          </p:cNvPr>
          <p:cNvSpPr>
            <a:spLocks noGrp="1"/>
          </p:cNvSpPr>
          <p:nvPr>
            <p:ph idx="1"/>
          </p:nvPr>
        </p:nvSpPr>
        <p:spPr/>
        <p:txBody>
          <a:bodyPr/>
          <a:lstStyle/>
          <a:p>
            <a:endParaRPr lang="en-US" dirty="0"/>
          </a:p>
          <a:p>
            <a:endParaRPr lang="en-US" dirty="0"/>
          </a:p>
          <a:p>
            <a:r>
              <a:rPr lang="en-US" dirty="0"/>
              <a:t>Look through your old commands</a:t>
            </a:r>
          </a:p>
          <a:p>
            <a:pPr lvl="1"/>
            <a:r>
              <a:rPr lang="en-US" dirty="0"/>
              <a:t>history | less</a:t>
            </a:r>
          </a:p>
          <a:p>
            <a:endParaRPr lang="en-US" dirty="0"/>
          </a:p>
          <a:p>
            <a:r>
              <a:rPr lang="en-US" dirty="0"/>
              <a:t>Find an old command you wrote that you knew had the word “find” in it</a:t>
            </a:r>
          </a:p>
          <a:p>
            <a:pPr lvl="1"/>
            <a:r>
              <a:rPr lang="en-US" dirty="0"/>
              <a:t>history | grep find</a:t>
            </a:r>
          </a:p>
        </p:txBody>
      </p:sp>
    </p:spTree>
    <p:extLst>
      <p:ext uri="{BB962C8B-B14F-4D97-AF65-F5344CB8AC3E}">
        <p14:creationId xmlns:p14="http://schemas.microsoft.com/office/powerpoint/2010/main" val="1464387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1005-5C0B-0241-AEF9-90DBBB291780}"/>
              </a:ext>
            </a:extLst>
          </p:cNvPr>
          <p:cNvSpPr>
            <a:spLocks noGrp="1"/>
          </p:cNvSpPr>
          <p:nvPr>
            <p:ph type="title"/>
          </p:nvPr>
        </p:nvSpPr>
        <p:spPr/>
        <p:txBody>
          <a:bodyPr/>
          <a:lstStyle/>
          <a:p>
            <a:r>
              <a:rPr lang="en-US" dirty="0"/>
              <a:t>Disconnecting from a session to reconnect later</a:t>
            </a:r>
          </a:p>
        </p:txBody>
      </p:sp>
      <p:sp>
        <p:nvSpPr>
          <p:cNvPr id="3" name="Content Placeholder 2">
            <a:extLst>
              <a:ext uri="{FF2B5EF4-FFF2-40B4-BE49-F238E27FC236}">
                <a16:creationId xmlns:a16="http://schemas.microsoft.com/office/drawing/2014/main" id="{822C187E-F317-C04F-8972-627415BE27EC}"/>
              </a:ext>
            </a:extLst>
          </p:cNvPr>
          <p:cNvSpPr>
            <a:spLocks noGrp="1"/>
          </p:cNvSpPr>
          <p:nvPr>
            <p:ph idx="1"/>
          </p:nvPr>
        </p:nvSpPr>
        <p:spPr/>
        <p:txBody>
          <a:bodyPr/>
          <a:lstStyle/>
          <a:p>
            <a:r>
              <a:rPr lang="en-US" dirty="0"/>
              <a:t>The most common tools are: screen and </a:t>
            </a:r>
            <a:r>
              <a:rPr lang="en-US" dirty="0" err="1"/>
              <a:t>tmux</a:t>
            </a:r>
            <a:endParaRPr lang="en-US" dirty="0"/>
          </a:p>
          <a:p>
            <a:endParaRPr lang="en-US" dirty="0"/>
          </a:p>
          <a:p>
            <a:r>
              <a:rPr lang="en-US" dirty="0"/>
              <a:t>screen starts a new screen</a:t>
            </a:r>
          </a:p>
          <a:p>
            <a:r>
              <a:rPr lang="en-US" dirty="0"/>
              <a:t>Detach the window by holding control, and typing: ad</a:t>
            </a:r>
          </a:p>
          <a:p>
            <a:r>
              <a:rPr lang="en-US" dirty="0"/>
              <a:t>Then you can safely log off</a:t>
            </a:r>
          </a:p>
          <a:p>
            <a:r>
              <a:rPr lang="en-US" dirty="0"/>
              <a:t>Re-attach the window using: screen -r</a:t>
            </a:r>
          </a:p>
        </p:txBody>
      </p:sp>
    </p:spTree>
    <p:extLst>
      <p:ext uri="{BB962C8B-B14F-4D97-AF65-F5344CB8AC3E}">
        <p14:creationId xmlns:p14="http://schemas.microsoft.com/office/powerpoint/2010/main" val="421805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60C8-2C1A-B443-8F89-03B3B9178987}"/>
              </a:ext>
            </a:extLst>
          </p:cNvPr>
          <p:cNvSpPr>
            <a:spLocks noGrp="1"/>
          </p:cNvSpPr>
          <p:nvPr>
            <p:ph type="title"/>
          </p:nvPr>
        </p:nvSpPr>
        <p:spPr/>
        <p:txBody>
          <a:bodyPr/>
          <a:lstStyle/>
          <a:p>
            <a:r>
              <a:rPr lang="en-US" dirty="0"/>
              <a:t>Running large computations</a:t>
            </a:r>
          </a:p>
        </p:txBody>
      </p:sp>
      <p:sp>
        <p:nvSpPr>
          <p:cNvPr id="3" name="Content Placeholder 2">
            <a:extLst>
              <a:ext uri="{FF2B5EF4-FFF2-40B4-BE49-F238E27FC236}">
                <a16:creationId xmlns:a16="http://schemas.microsoft.com/office/drawing/2014/main" id="{BB37619F-5155-2B4D-BE33-B88395000238}"/>
              </a:ext>
            </a:extLst>
          </p:cNvPr>
          <p:cNvSpPr>
            <a:spLocks noGrp="1"/>
          </p:cNvSpPr>
          <p:nvPr>
            <p:ph idx="1"/>
          </p:nvPr>
        </p:nvSpPr>
        <p:spPr/>
        <p:txBody>
          <a:bodyPr/>
          <a:lstStyle/>
          <a:p>
            <a:r>
              <a:rPr lang="en-US" dirty="0"/>
              <a:t>On a cluster:</a:t>
            </a:r>
          </a:p>
          <a:p>
            <a:pPr lvl="1"/>
            <a:r>
              <a:rPr lang="en-US" dirty="0" err="1"/>
              <a:t>qsub</a:t>
            </a:r>
            <a:r>
              <a:rPr lang="en-US" dirty="0"/>
              <a:t>: Sun Grid Engine</a:t>
            </a:r>
          </a:p>
          <a:p>
            <a:pPr lvl="1"/>
            <a:r>
              <a:rPr lang="en-US" dirty="0" err="1"/>
              <a:t>bsub</a:t>
            </a:r>
            <a:r>
              <a:rPr lang="en-US" dirty="0"/>
              <a:t>: LSF</a:t>
            </a:r>
          </a:p>
          <a:p>
            <a:r>
              <a:rPr lang="en-US" dirty="0"/>
              <a:t>On the cloud:</a:t>
            </a:r>
          </a:p>
          <a:p>
            <a:pPr lvl="1"/>
            <a:r>
              <a:rPr lang="en-US" dirty="0" err="1"/>
              <a:t>dsub</a:t>
            </a:r>
            <a:r>
              <a:rPr lang="en-US" dirty="0"/>
              <a:t>: Closest to a grid system like q/</a:t>
            </a:r>
            <a:r>
              <a:rPr lang="en-US" dirty="0" err="1"/>
              <a:t>bsub</a:t>
            </a:r>
            <a:r>
              <a:rPr lang="en-US" dirty="0"/>
              <a:t>. Some light setup required</a:t>
            </a:r>
          </a:p>
          <a:p>
            <a:pPr lvl="1"/>
            <a:r>
              <a:rPr lang="en-US" dirty="0"/>
              <a:t>Cromwell/WDL: requires a server to set up and bulky json/</a:t>
            </a:r>
            <a:r>
              <a:rPr lang="en-US" dirty="0" err="1"/>
              <a:t>wdl</a:t>
            </a:r>
            <a:r>
              <a:rPr lang="en-US" dirty="0"/>
              <a:t> files to run</a:t>
            </a:r>
          </a:p>
          <a:p>
            <a:pPr lvl="1"/>
            <a:r>
              <a:rPr lang="en-US" dirty="0"/>
              <a:t>Hail Batch (coming soon!): will be the easiest but not yet available</a:t>
            </a:r>
          </a:p>
          <a:p>
            <a:endParaRPr lang="en-US" dirty="0"/>
          </a:p>
        </p:txBody>
      </p:sp>
    </p:spTree>
    <p:extLst>
      <p:ext uri="{BB962C8B-B14F-4D97-AF65-F5344CB8AC3E}">
        <p14:creationId xmlns:p14="http://schemas.microsoft.com/office/powerpoint/2010/main" val="1831043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79E0-5514-314E-BEC2-BB9E957EEC4D}"/>
              </a:ext>
            </a:extLst>
          </p:cNvPr>
          <p:cNvSpPr>
            <a:spLocks noGrp="1"/>
          </p:cNvSpPr>
          <p:nvPr>
            <p:ph type="title"/>
          </p:nvPr>
        </p:nvSpPr>
        <p:spPr/>
        <p:txBody>
          <a:bodyPr/>
          <a:lstStyle/>
          <a:p>
            <a:r>
              <a:rPr lang="en-US" dirty="0"/>
              <a:t>Going further</a:t>
            </a:r>
          </a:p>
        </p:txBody>
      </p:sp>
      <p:sp>
        <p:nvSpPr>
          <p:cNvPr id="3" name="Content Placeholder 2">
            <a:extLst>
              <a:ext uri="{FF2B5EF4-FFF2-40B4-BE49-F238E27FC236}">
                <a16:creationId xmlns:a16="http://schemas.microsoft.com/office/drawing/2014/main" id="{35AFF009-1954-5A40-9437-FBFCE4D437C5}"/>
              </a:ext>
            </a:extLst>
          </p:cNvPr>
          <p:cNvSpPr>
            <a:spLocks noGrp="1"/>
          </p:cNvSpPr>
          <p:nvPr>
            <p:ph idx="1"/>
          </p:nvPr>
        </p:nvSpPr>
        <p:spPr/>
        <p:txBody>
          <a:bodyPr/>
          <a:lstStyle/>
          <a:p>
            <a:r>
              <a:rPr lang="en-US" dirty="0">
                <a:hlinkClick r:id="rId2"/>
              </a:rPr>
              <a:t>https://swcarpentry.github.io/shell-novice/</a:t>
            </a:r>
            <a:endParaRPr lang="en-US" dirty="0"/>
          </a:p>
          <a:p>
            <a:r>
              <a:rPr lang="en-US" dirty="0"/>
              <a:t>http://</a:t>
            </a:r>
            <a:r>
              <a:rPr lang="en-US" dirty="0" err="1"/>
              <a:t>swcarpentry.github.io</a:t>
            </a:r>
            <a:r>
              <a:rPr lang="en-US" dirty="0"/>
              <a:t>/shell-extras/</a:t>
            </a:r>
          </a:p>
        </p:txBody>
      </p:sp>
    </p:spTree>
    <p:extLst>
      <p:ext uri="{BB962C8B-B14F-4D97-AF65-F5344CB8AC3E}">
        <p14:creationId xmlns:p14="http://schemas.microsoft.com/office/powerpoint/2010/main" val="1364506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FC05-E44C-6E48-A63F-8A4C3B18AACE}"/>
              </a:ext>
            </a:extLst>
          </p:cNvPr>
          <p:cNvSpPr>
            <a:spLocks noGrp="1"/>
          </p:cNvSpPr>
          <p:nvPr>
            <p:ph type="title"/>
          </p:nvPr>
        </p:nvSpPr>
        <p:spPr/>
        <p:txBody>
          <a:bodyPr/>
          <a:lstStyle/>
          <a:p>
            <a:r>
              <a:rPr lang="en-US" dirty="0"/>
              <a:t>What does a Shell look like?</a:t>
            </a:r>
          </a:p>
        </p:txBody>
      </p:sp>
      <p:pic>
        <p:nvPicPr>
          <p:cNvPr id="4" name="Content Placeholder 3">
            <a:extLst>
              <a:ext uri="{FF2B5EF4-FFF2-40B4-BE49-F238E27FC236}">
                <a16:creationId xmlns:a16="http://schemas.microsoft.com/office/drawing/2014/main" id="{2E34AA7B-85DD-1845-A420-F1F5997B4AF4}"/>
              </a:ext>
            </a:extLst>
          </p:cNvPr>
          <p:cNvPicPr>
            <a:picLocks noGrp="1" noChangeAspect="1"/>
          </p:cNvPicPr>
          <p:nvPr>
            <p:ph idx="1"/>
          </p:nvPr>
        </p:nvPicPr>
        <p:blipFill>
          <a:blip r:embed="rId3"/>
          <a:stretch>
            <a:fillRect/>
          </a:stretch>
        </p:blipFill>
        <p:spPr>
          <a:xfrm>
            <a:off x="838200" y="1899138"/>
            <a:ext cx="8703994" cy="3024554"/>
          </a:xfrm>
          <a:prstGeom prst="rect">
            <a:avLst/>
          </a:prstGeom>
        </p:spPr>
      </p:pic>
      <p:cxnSp>
        <p:nvCxnSpPr>
          <p:cNvPr id="7" name="Straight Arrow Connector 6">
            <a:extLst>
              <a:ext uri="{FF2B5EF4-FFF2-40B4-BE49-F238E27FC236}">
                <a16:creationId xmlns:a16="http://schemas.microsoft.com/office/drawing/2014/main" id="{F805D365-16F3-E042-906D-D99891CF4D84}"/>
              </a:ext>
            </a:extLst>
          </p:cNvPr>
          <p:cNvCxnSpPr/>
          <p:nvPr/>
        </p:nvCxnSpPr>
        <p:spPr>
          <a:xfrm flipH="1" flipV="1">
            <a:off x="4796255" y="4804945"/>
            <a:ext cx="2286000" cy="104887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3AE1D2-C306-3A42-83D9-29B2B9F6A752}"/>
              </a:ext>
            </a:extLst>
          </p:cNvPr>
          <p:cNvSpPr txBox="1"/>
          <p:nvPr/>
        </p:nvSpPr>
        <p:spPr>
          <a:xfrm>
            <a:off x="7272997" y="5853815"/>
            <a:ext cx="4407425" cy="400110"/>
          </a:xfrm>
          <a:prstGeom prst="rect">
            <a:avLst/>
          </a:prstGeom>
          <a:noFill/>
        </p:spPr>
        <p:txBody>
          <a:bodyPr wrap="none" rtlCol="0">
            <a:spAutoFit/>
          </a:bodyPr>
          <a:lstStyle/>
          <a:p>
            <a:r>
              <a:rPr lang="en-US" sz="2000" dirty="0"/>
              <a:t>Prompt – waiting  for the next command</a:t>
            </a:r>
          </a:p>
        </p:txBody>
      </p:sp>
      <p:cxnSp>
        <p:nvCxnSpPr>
          <p:cNvPr id="12" name="Straight Arrow Connector 11">
            <a:extLst>
              <a:ext uri="{FF2B5EF4-FFF2-40B4-BE49-F238E27FC236}">
                <a16:creationId xmlns:a16="http://schemas.microsoft.com/office/drawing/2014/main" id="{B9C4CB74-7696-6B45-84C2-9E7881432814}"/>
              </a:ext>
            </a:extLst>
          </p:cNvPr>
          <p:cNvCxnSpPr>
            <a:cxnSpLocks/>
            <a:stCxn id="13" idx="1"/>
          </p:cNvCxnSpPr>
          <p:nvPr/>
        </p:nvCxnSpPr>
        <p:spPr>
          <a:xfrm flipH="1">
            <a:off x="5430130" y="1561979"/>
            <a:ext cx="3233194" cy="161432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76A55A-FA68-A547-AC05-0F1655CF795A}"/>
              </a:ext>
            </a:extLst>
          </p:cNvPr>
          <p:cNvSpPr txBox="1"/>
          <p:nvPr/>
        </p:nvSpPr>
        <p:spPr>
          <a:xfrm>
            <a:off x="8663324" y="1208036"/>
            <a:ext cx="3634969" cy="707886"/>
          </a:xfrm>
          <a:prstGeom prst="rect">
            <a:avLst/>
          </a:prstGeom>
          <a:noFill/>
        </p:spPr>
        <p:txBody>
          <a:bodyPr wrap="none" rtlCol="0">
            <a:spAutoFit/>
          </a:bodyPr>
          <a:lstStyle/>
          <a:p>
            <a:r>
              <a:rPr lang="en-US" sz="2000" dirty="0"/>
              <a:t>A command previously executed:</a:t>
            </a:r>
          </a:p>
          <a:p>
            <a:r>
              <a:rPr lang="en-US" sz="2000" dirty="0"/>
              <a:t>“</a:t>
            </a:r>
            <a:r>
              <a:rPr lang="en-US" sz="2000" dirty="0" err="1"/>
              <a:t>pwd</a:t>
            </a:r>
            <a:r>
              <a:rPr lang="en-US" sz="2000" dirty="0"/>
              <a:t>”</a:t>
            </a:r>
          </a:p>
        </p:txBody>
      </p:sp>
      <p:cxnSp>
        <p:nvCxnSpPr>
          <p:cNvPr id="17" name="Straight Arrow Connector 16">
            <a:extLst>
              <a:ext uri="{FF2B5EF4-FFF2-40B4-BE49-F238E27FC236}">
                <a16:creationId xmlns:a16="http://schemas.microsoft.com/office/drawing/2014/main" id="{F15E843F-80EA-FC40-99D9-D71D72590445}"/>
              </a:ext>
            </a:extLst>
          </p:cNvPr>
          <p:cNvCxnSpPr>
            <a:cxnSpLocks/>
          </p:cNvCxnSpPr>
          <p:nvPr/>
        </p:nvCxnSpPr>
        <p:spPr>
          <a:xfrm flipH="1">
            <a:off x="3165233" y="3319325"/>
            <a:ext cx="6625881" cy="28521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8FCB169-5A77-5243-8FDB-DFB82414C6E8}"/>
              </a:ext>
            </a:extLst>
          </p:cNvPr>
          <p:cNvSpPr txBox="1"/>
          <p:nvPr/>
        </p:nvSpPr>
        <p:spPr>
          <a:xfrm>
            <a:off x="9791114" y="2859567"/>
            <a:ext cx="1561514" cy="1015663"/>
          </a:xfrm>
          <a:prstGeom prst="rect">
            <a:avLst/>
          </a:prstGeom>
          <a:noFill/>
        </p:spPr>
        <p:txBody>
          <a:bodyPr wrap="square" rtlCol="0">
            <a:spAutoFit/>
          </a:bodyPr>
          <a:lstStyle/>
          <a:p>
            <a:r>
              <a:rPr lang="en-US" sz="2000" dirty="0"/>
              <a:t>Result of “</a:t>
            </a:r>
            <a:r>
              <a:rPr lang="en-US" sz="2000" dirty="0" err="1"/>
              <a:t>pwd</a:t>
            </a:r>
            <a:r>
              <a:rPr lang="en-US" sz="2000" dirty="0"/>
              <a:t>”  command</a:t>
            </a:r>
          </a:p>
        </p:txBody>
      </p:sp>
    </p:spTree>
    <p:extLst>
      <p:ext uri="{BB962C8B-B14F-4D97-AF65-F5344CB8AC3E}">
        <p14:creationId xmlns:p14="http://schemas.microsoft.com/office/powerpoint/2010/main" val="47136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28C8-DC16-2644-AB21-AAD0257CF779}"/>
              </a:ext>
            </a:extLst>
          </p:cNvPr>
          <p:cNvSpPr>
            <a:spLocks noGrp="1"/>
          </p:cNvSpPr>
          <p:nvPr>
            <p:ph type="title"/>
          </p:nvPr>
        </p:nvSpPr>
        <p:spPr/>
        <p:txBody>
          <a:bodyPr/>
          <a:lstStyle/>
          <a:p>
            <a:r>
              <a:rPr lang="en-US" dirty="0"/>
              <a:t>How do you know what to type in the Shell?</a:t>
            </a:r>
          </a:p>
        </p:txBody>
      </p:sp>
      <p:sp>
        <p:nvSpPr>
          <p:cNvPr id="3" name="Content Placeholder 2">
            <a:extLst>
              <a:ext uri="{FF2B5EF4-FFF2-40B4-BE49-F238E27FC236}">
                <a16:creationId xmlns:a16="http://schemas.microsoft.com/office/drawing/2014/main" id="{6AF59864-7963-D649-840C-9C4662B6756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2CA78EF-CC4E-6C46-B0B8-9509A70E3495}"/>
              </a:ext>
            </a:extLst>
          </p:cNvPr>
          <p:cNvPicPr>
            <a:picLocks noChangeAspect="1"/>
          </p:cNvPicPr>
          <p:nvPr/>
        </p:nvPicPr>
        <p:blipFill>
          <a:blip r:embed="rId3"/>
          <a:stretch>
            <a:fillRect/>
          </a:stretch>
        </p:blipFill>
        <p:spPr>
          <a:xfrm>
            <a:off x="838200" y="1426941"/>
            <a:ext cx="8623593" cy="5148706"/>
          </a:xfrm>
          <a:prstGeom prst="rect">
            <a:avLst/>
          </a:prstGeom>
        </p:spPr>
      </p:pic>
    </p:spTree>
    <p:extLst>
      <p:ext uri="{BB962C8B-B14F-4D97-AF65-F5344CB8AC3E}">
        <p14:creationId xmlns:p14="http://schemas.microsoft.com/office/powerpoint/2010/main" val="177909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normAutofit fontScale="90000"/>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642645" y="1094807"/>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105103" y="817695"/>
            <a:ext cx="2312179" cy="461665"/>
          </a:xfrm>
          <a:prstGeom prst="rect">
            <a:avLst/>
          </a:prstGeom>
          <a:noFill/>
        </p:spPr>
        <p:txBody>
          <a:bodyPr wrap="square" rtlCol="0">
            <a:spAutoFit/>
          </a:bodyPr>
          <a:lstStyle/>
          <a:p>
            <a:r>
              <a:rPr lang="en-US" sz="2400" dirty="0"/>
              <a:t>“ls” command</a:t>
            </a:r>
          </a:p>
        </p:txBody>
      </p:sp>
      <p:cxnSp>
        <p:nvCxnSpPr>
          <p:cNvPr id="13" name="Straight Arrow Connector 12">
            <a:extLst>
              <a:ext uri="{FF2B5EF4-FFF2-40B4-BE49-F238E27FC236}">
                <a16:creationId xmlns:a16="http://schemas.microsoft.com/office/drawing/2014/main" id="{B64E28E8-3E47-FD44-9C76-95C38F25D6E4}"/>
              </a:ext>
            </a:extLst>
          </p:cNvPr>
          <p:cNvCxnSpPr>
            <a:cxnSpLocks/>
          </p:cNvCxnSpPr>
          <p:nvPr/>
        </p:nvCxnSpPr>
        <p:spPr>
          <a:xfrm flipH="1" flipV="1">
            <a:off x="5839205" y="2313489"/>
            <a:ext cx="3064162" cy="33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24826FD-6762-474F-8056-8CBC3B415447}"/>
              </a:ext>
            </a:extLst>
          </p:cNvPr>
          <p:cNvSpPr txBox="1"/>
          <p:nvPr/>
        </p:nvSpPr>
        <p:spPr>
          <a:xfrm>
            <a:off x="8296190" y="1931670"/>
            <a:ext cx="3895810" cy="1200329"/>
          </a:xfrm>
          <a:prstGeom prst="rect">
            <a:avLst/>
          </a:prstGeom>
          <a:solidFill>
            <a:schemeClr val="bg1"/>
          </a:solidFill>
        </p:spPr>
        <p:txBody>
          <a:bodyPr wrap="square" rtlCol="0">
            <a:spAutoFit/>
          </a:bodyPr>
          <a:lstStyle/>
          <a:p>
            <a:r>
              <a:rPr lang="en-US" sz="2400" dirty="0"/>
              <a:t>Result:</a:t>
            </a:r>
          </a:p>
          <a:p>
            <a:r>
              <a:rPr lang="en-US" sz="2400" dirty="0"/>
              <a:t>List files and directories in current directory</a:t>
            </a:r>
          </a:p>
        </p:txBody>
      </p:sp>
    </p:spTree>
    <p:extLst>
      <p:ext uri="{BB962C8B-B14F-4D97-AF65-F5344CB8AC3E}">
        <p14:creationId xmlns:p14="http://schemas.microsoft.com/office/powerpoint/2010/main" val="4101640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normAutofit fontScale="90000"/>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745677" y="1120565"/>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208135" y="843453"/>
            <a:ext cx="2312179" cy="461665"/>
          </a:xfrm>
          <a:prstGeom prst="rect">
            <a:avLst/>
          </a:prstGeom>
          <a:noFill/>
        </p:spPr>
        <p:txBody>
          <a:bodyPr wrap="square" rtlCol="0">
            <a:spAutoFit/>
          </a:bodyPr>
          <a:lstStyle/>
          <a:p>
            <a:r>
              <a:rPr lang="en-US" sz="2400" dirty="0"/>
              <a:t>“ls” command</a:t>
            </a:r>
          </a:p>
        </p:txBody>
      </p:sp>
      <p:cxnSp>
        <p:nvCxnSpPr>
          <p:cNvPr id="14" name="Straight Arrow Connector 13">
            <a:extLst>
              <a:ext uri="{FF2B5EF4-FFF2-40B4-BE49-F238E27FC236}">
                <a16:creationId xmlns:a16="http://schemas.microsoft.com/office/drawing/2014/main" id="{D4DDF9EE-82DD-DB4B-B2DE-D95EDEB03380}"/>
              </a:ext>
            </a:extLst>
          </p:cNvPr>
          <p:cNvCxnSpPr>
            <a:cxnSpLocks/>
          </p:cNvCxnSpPr>
          <p:nvPr/>
        </p:nvCxnSpPr>
        <p:spPr>
          <a:xfrm flipH="1">
            <a:off x="6906066" y="3484863"/>
            <a:ext cx="1800908"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7174C71-EE90-694B-BB1D-7E4E5F33A628}"/>
              </a:ext>
            </a:extLst>
          </p:cNvPr>
          <p:cNvSpPr txBox="1"/>
          <p:nvPr/>
        </p:nvSpPr>
        <p:spPr>
          <a:xfrm>
            <a:off x="8706974" y="3231834"/>
            <a:ext cx="3003763" cy="2308324"/>
          </a:xfrm>
          <a:prstGeom prst="rect">
            <a:avLst/>
          </a:prstGeom>
          <a:solidFill>
            <a:schemeClr val="bg1"/>
          </a:solidFill>
        </p:spPr>
        <p:txBody>
          <a:bodyPr wrap="square" rtlCol="0">
            <a:spAutoFit/>
          </a:bodyPr>
          <a:lstStyle/>
          <a:p>
            <a:r>
              <a:rPr lang="en-US" sz="2400" dirty="0"/>
              <a:t>Result:</a:t>
            </a:r>
          </a:p>
          <a:p>
            <a:r>
              <a:rPr lang="en-US" sz="2400" dirty="0"/>
              <a:t>List files and directories in current directory.  Output is a list with details about each file/directory.</a:t>
            </a:r>
          </a:p>
        </p:txBody>
      </p:sp>
      <p:cxnSp>
        <p:nvCxnSpPr>
          <p:cNvPr id="17" name="Straight Arrow Connector 16">
            <a:extLst>
              <a:ext uri="{FF2B5EF4-FFF2-40B4-BE49-F238E27FC236}">
                <a16:creationId xmlns:a16="http://schemas.microsoft.com/office/drawing/2014/main" id="{2BA017EC-B4DC-E240-BD09-D7AE59FD7A9E}"/>
              </a:ext>
            </a:extLst>
          </p:cNvPr>
          <p:cNvCxnSpPr>
            <a:cxnSpLocks/>
          </p:cNvCxnSpPr>
          <p:nvPr/>
        </p:nvCxnSpPr>
        <p:spPr>
          <a:xfrm flipH="1" flipV="1">
            <a:off x="4146998" y="2589637"/>
            <a:ext cx="679441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CFF224-A710-1746-999E-1499C0F22E66}"/>
              </a:ext>
            </a:extLst>
          </p:cNvPr>
          <p:cNvSpPr txBox="1"/>
          <p:nvPr/>
        </p:nvSpPr>
        <p:spPr>
          <a:xfrm>
            <a:off x="10851261" y="2319677"/>
            <a:ext cx="1132041" cy="461665"/>
          </a:xfrm>
          <a:prstGeom prst="rect">
            <a:avLst/>
          </a:prstGeom>
          <a:noFill/>
        </p:spPr>
        <p:txBody>
          <a:bodyPr wrap="none" rtlCol="0">
            <a:spAutoFit/>
          </a:bodyPr>
          <a:lstStyle/>
          <a:p>
            <a:r>
              <a:rPr lang="en-US" sz="2400" dirty="0"/>
              <a:t>“-l” flag</a:t>
            </a:r>
          </a:p>
        </p:txBody>
      </p:sp>
    </p:spTree>
    <p:extLst>
      <p:ext uri="{BB962C8B-B14F-4D97-AF65-F5344CB8AC3E}">
        <p14:creationId xmlns:p14="http://schemas.microsoft.com/office/powerpoint/2010/main" val="297270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632A-B622-E347-8802-79CA7E4CE0A2}"/>
              </a:ext>
            </a:extLst>
          </p:cNvPr>
          <p:cNvSpPr>
            <a:spLocks noGrp="1"/>
          </p:cNvSpPr>
          <p:nvPr>
            <p:ph type="title"/>
          </p:nvPr>
        </p:nvSpPr>
        <p:spPr>
          <a:xfrm>
            <a:off x="838200" y="365126"/>
            <a:ext cx="10515600" cy="304576"/>
          </a:xfrm>
        </p:spPr>
        <p:txBody>
          <a:bodyPr>
            <a:normAutofit fontScale="90000"/>
          </a:bodyPr>
          <a:lstStyle/>
          <a:p>
            <a:r>
              <a:rPr lang="en-US" dirty="0"/>
              <a:t>Anatomy of a Shell command</a:t>
            </a:r>
          </a:p>
        </p:txBody>
      </p:sp>
      <p:pic>
        <p:nvPicPr>
          <p:cNvPr id="4" name="Content Placeholder 3">
            <a:extLst>
              <a:ext uri="{FF2B5EF4-FFF2-40B4-BE49-F238E27FC236}">
                <a16:creationId xmlns:a16="http://schemas.microsoft.com/office/drawing/2014/main" id="{35E2A6D6-D9E1-0F48-8128-617CE9BF2FF9}"/>
              </a:ext>
            </a:extLst>
          </p:cNvPr>
          <p:cNvPicPr>
            <a:picLocks noGrp="1" noChangeAspect="1"/>
          </p:cNvPicPr>
          <p:nvPr>
            <p:ph idx="1"/>
          </p:nvPr>
        </p:nvPicPr>
        <p:blipFill>
          <a:blip r:embed="rId3"/>
          <a:stretch>
            <a:fillRect/>
          </a:stretch>
        </p:blipFill>
        <p:spPr>
          <a:xfrm>
            <a:off x="374499" y="1297591"/>
            <a:ext cx="10412285" cy="5154724"/>
          </a:xfrm>
          <a:prstGeom prst="rect">
            <a:avLst/>
          </a:prstGeom>
        </p:spPr>
      </p:pic>
      <p:cxnSp>
        <p:nvCxnSpPr>
          <p:cNvPr id="7" name="Straight Arrow Connector 6">
            <a:extLst>
              <a:ext uri="{FF2B5EF4-FFF2-40B4-BE49-F238E27FC236}">
                <a16:creationId xmlns:a16="http://schemas.microsoft.com/office/drawing/2014/main" id="{61478899-AB1D-AE4F-92C7-29F8E06155BE}"/>
              </a:ext>
            </a:extLst>
          </p:cNvPr>
          <p:cNvCxnSpPr>
            <a:cxnSpLocks/>
          </p:cNvCxnSpPr>
          <p:nvPr/>
        </p:nvCxnSpPr>
        <p:spPr>
          <a:xfrm flipH="1">
            <a:off x="3745677" y="1120565"/>
            <a:ext cx="5462458" cy="90968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C5C7CB-FB2D-7040-A88E-4900C8FA6F3C}"/>
              </a:ext>
            </a:extLst>
          </p:cNvPr>
          <p:cNvSpPr txBox="1"/>
          <p:nvPr/>
        </p:nvSpPr>
        <p:spPr>
          <a:xfrm>
            <a:off x="9208135" y="843453"/>
            <a:ext cx="2312179" cy="461665"/>
          </a:xfrm>
          <a:prstGeom prst="rect">
            <a:avLst/>
          </a:prstGeom>
          <a:noFill/>
        </p:spPr>
        <p:txBody>
          <a:bodyPr wrap="square" rtlCol="0">
            <a:spAutoFit/>
          </a:bodyPr>
          <a:lstStyle/>
          <a:p>
            <a:r>
              <a:rPr lang="en-US" sz="2400" dirty="0"/>
              <a:t>“ls” command</a:t>
            </a:r>
          </a:p>
        </p:txBody>
      </p:sp>
      <p:cxnSp>
        <p:nvCxnSpPr>
          <p:cNvPr id="17" name="Straight Arrow Connector 16">
            <a:extLst>
              <a:ext uri="{FF2B5EF4-FFF2-40B4-BE49-F238E27FC236}">
                <a16:creationId xmlns:a16="http://schemas.microsoft.com/office/drawing/2014/main" id="{2BA017EC-B4DC-E240-BD09-D7AE59FD7A9E}"/>
              </a:ext>
            </a:extLst>
          </p:cNvPr>
          <p:cNvCxnSpPr>
            <a:cxnSpLocks/>
          </p:cNvCxnSpPr>
          <p:nvPr/>
        </p:nvCxnSpPr>
        <p:spPr>
          <a:xfrm flipH="1" flipV="1">
            <a:off x="4146998" y="2589637"/>
            <a:ext cx="679441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CFF224-A710-1746-999E-1499C0F22E66}"/>
              </a:ext>
            </a:extLst>
          </p:cNvPr>
          <p:cNvSpPr txBox="1"/>
          <p:nvPr/>
        </p:nvSpPr>
        <p:spPr>
          <a:xfrm>
            <a:off x="10851261" y="2319677"/>
            <a:ext cx="1132041" cy="461665"/>
          </a:xfrm>
          <a:prstGeom prst="rect">
            <a:avLst/>
          </a:prstGeom>
          <a:noFill/>
        </p:spPr>
        <p:txBody>
          <a:bodyPr wrap="none" rtlCol="0">
            <a:spAutoFit/>
          </a:bodyPr>
          <a:lstStyle/>
          <a:p>
            <a:r>
              <a:rPr lang="en-US" sz="2400" dirty="0"/>
              <a:t>“-l” flag</a:t>
            </a:r>
          </a:p>
        </p:txBody>
      </p:sp>
      <p:cxnSp>
        <p:nvCxnSpPr>
          <p:cNvPr id="13" name="Straight Arrow Connector 12">
            <a:extLst>
              <a:ext uri="{FF2B5EF4-FFF2-40B4-BE49-F238E27FC236}">
                <a16:creationId xmlns:a16="http://schemas.microsoft.com/office/drawing/2014/main" id="{13165B1D-F75D-2849-A9D7-0DDACE53DC87}"/>
              </a:ext>
            </a:extLst>
          </p:cNvPr>
          <p:cNvCxnSpPr>
            <a:cxnSpLocks/>
          </p:cNvCxnSpPr>
          <p:nvPr/>
        </p:nvCxnSpPr>
        <p:spPr>
          <a:xfrm flipH="1">
            <a:off x="7407227" y="5099428"/>
            <a:ext cx="1800908"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EEB394-7248-394B-8D9B-D4F6E9669456}"/>
              </a:ext>
            </a:extLst>
          </p:cNvPr>
          <p:cNvSpPr txBox="1"/>
          <p:nvPr/>
        </p:nvSpPr>
        <p:spPr>
          <a:xfrm>
            <a:off x="9214202" y="4334220"/>
            <a:ext cx="3003763" cy="1938992"/>
          </a:xfrm>
          <a:prstGeom prst="rect">
            <a:avLst/>
          </a:prstGeom>
          <a:solidFill>
            <a:schemeClr val="bg1"/>
          </a:solidFill>
        </p:spPr>
        <p:txBody>
          <a:bodyPr wrap="square" rtlCol="0">
            <a:spAutoFit/>
          </a:bodyPr>
          <a:lstStyle/>
          <a:p>
            <a:r>
              <a:rPr lang="en-US" sz="2400" dirty="0"/>
              <a:t>Result:</a:t>
            </a:r>
          </a:p>
          <a:p>
            <a:r>
              <a:rPr lang="en-US" sz="2400" dirty="0"/>
              <a:t>Same as “ls –l”, but now shows the content of the “plink” directory.</a:t>
            </a:r>
          </a:p>
        </p:txBody>
      </p:sp>
      <p:cxnSp>
        <p:nvCxnSpPr>
          <p:cNvPr id="19" name="Straight Arrow Connector 18">
            <a:extLst>
              <a:ext uri="{FF2B5EF4-FFF2-40B4-BE49-F238E27FC236}">
                <a16:creationId xmlns:a16="http://schemas.microsoft.com/office/drawing/2014/main" id="{B4316CE4-361E-4B47-913E-51E3396225C9}"/>
              </a:ext>
            </a:extLst>
          </p:cNvPr>
          <p:cNvCxnSpPr>
            <a:cxnSpLocks/>
          </p:cNvCxnSpPr>
          <p:nvPr/>
        </p:nvCxnSpPr>
        <p:spPr>
          <a:xfrm flipH="1">
            <a:off x="4904931" y="3874157"/>
            <a:ext cx="4633474" cy="37239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F6CB311-4718-EA49-A80E-6A6D15683A74}"/>
              </a:ext>
            </a:extLst>
          </p:cNvPr>
          <p:cNvSpPr txBox="1"/>
          <p:nvPr/>
        </p:nvSpPr>
        <p:spPr>
          <a:xfrm>
            <a:off x="9657821" y="3356591"/>
            <a:ext cx="2691063" cy="830997"/>
          </a:xfrm>
          <a:prstGeom prst="rect">
            <a:avLst/>
          </a:prstGeom>
          <a:solidFill>
            <a:schemeClr val="bg1"/>
          </a:solidFill>
        </p:spPr>
        <p:txBody>
          <a:bodyPr wrap="square" rtlCol="0">
            <a:spAutoFit/>
          </a:bodyPr>
          <a:lstStyle/>
          <a:p>
            <a:r>
              <a:rPr lang="en-US" sz="2400" dirty="0"/>
              <a:t>Pass “plink” as argument to ”ls”</a:t>
            </a:r>
          </a:p>
        </p:txBody>
      </p:sp>
    </p:spTree>
    <p:extLst>
      <p:ext uri="{BB962C8B-B14F-4D97-AF65-F5344CB8AC3E}">
        <p14:creationId xmlns:p14="http://schemas.microsoft.com/office/powerpoint/2010/main" val="199504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CDB7-D7EF-A749-AFB8-F49F36FD490C}"/>
              </a:ext>
            </a:extLst>
          </p:cNvPr>
          <p:cNvSpPr>
            <a:spLocks noGrp="1"/>
          </p:cNvSpPr>
          <p:nvPr>
            <p:ph type="title"/>
          </p:nvPr>
        </p:nvSpPr>
        <p:spPr/>
        <p:txBody>
          <a:bodyPr/>
          <a:lstStyle/>
          <a:p>
            <a:r>
              <a:rPr lang="en-US" dirty="0"/>
              <a:t>Getting help</a:t>
            </a:r>
          </a:p>
        </p:txBody>
      </p:sp>
      <p:pic>
        <p:nvPicPr>
          <p:cNvPr id="4" name="Content Placeholder 3">
            <a:extLst>
              <a:ext uri="{FF2B5EF4-FFF2-40B4-BE49-F238E27FC236}">
                <a16:creationId xmlns:a16="http://schemas.microsoft.com/office/drawing/2014/main" id="{3DCDF105-2478-C141-88A1-D79C39211C0E}"/>
              </a:ext>
            </a:extLst>
          </p:cNvPr>
          <p:cNvPicPr>
            <a:picLocks noGrp="1" noChangeAspect="1"/>
          </p:cNvPicPr>
          <p:nvPr>
            <p:ph idx="1"/>
          </p:nvPr>
        </p:nvPicPr>
        <p:blipFill>
          <a:blip r:embed="rId3"/>
          <a:stretch>
            <a:fillRect/>
          </a:stretch>
        </p:blipFill>
        <p:spPr>
          <a:xfrm>
            <a:off x="838200" y="1366882"/>
            <a:ext cx="9111915" cy="5335563"/>
          </a:xfrm>
          <a:prstGeom prst="rect">
            <a:avLst/>
          </a:prstGeom>
        </p:spPr>
      </p:pic>
    </p:spTree>
    <p:extLst>
      <p:ext uri="{BB962C8B-B14F-4D97-AF65-F5344CB8AC3E}">
        <p14:creationId xmlns:p14="http://schemas.microsoft.com/office/powerpoint/2010/main" val="1875470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875</TotalTime>
  <Words>1262</Words>
  <Application>Microsoft Macintosh PowerPoint</Application>
  <PresentationFormat>Widescreen</PresentationFormat>
  <Paragraphs>182</Paragraphs>
  <Slides>36</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Unix Shell 101</vt:lpstr>
      <vt:lpstr>Computing basics</vt:lpstr>
      <vt:lpstr>Launching a Unix Shell</vt:lpstr>
      <vt:lpstr>What does a Shell look like?</vt:lpstr>
      <vt:lpstr>How do you know what to type in the Shell?</vt:lpstr>
      <vt:lpstr>Anatomy of a Shell command</vt:lpstr>
      <vt:lpstr>Anatomy of a Shell command</vt:lpstr>
      <vt:lpstr>Anatomy of a Shell command</vt:lpstr>
      <vt:lpstr>Getting help</vt:lpstr>
      <vt:lpstr>Interacting with the file system</vt:lpstr>
      <vt:lpstr>Moving around the filesystem</vt:lpstr>
      <vt:lpstr>More about the filesystem and ls -l</vt:lpstr>
      <vt:lpstr>Sudo: becoming root (admin) for a command</vt:lpstr>
      <vt:lpstr>Creating / deleting files and folders</vt:lpstr>
      <vt:lpstr>Copying and moving files</vt:lpstr>
      <vt:lpstr>Wildcards (*)</vt:lpstr>
      <vt:lpstr>Interacting with text files</vt:lpstr>
      <vt:lpstr>Viewing the content of a text file</vt:lpstr>
      <vt:lpstr>Reading longer text files: less</vt:lpstr>
      <vt:lpstr>Sorting text files: sort</vt:lpstr>
      <vt:lpstr>More text utilities: wc, uniq and diff</vt:lpstr>
      <vt:lpstr>Searching a text file: grep (basic)</vt:lpstr>
      <vt:lpstr>Looking for a file within a subdirectory: find</vt:lpstr>
      <vt:lpstr>Redirecting output to a text file</vt:lpstr>
      <vt:lpstr>Looking back at your old commands</vt:lpstr>
      <vt:lpstr>Compressing text data</vt:lpstr>
      <vt:lpstr>gzip everything!</vt:lpstr>
      <vt:lpstr>Compressing text files with gzip</vt:lpstr>
      <vt:lpstr>Working with gzipped files</vt:lpstr>
      <vt:lpstr>Pipes</vt:lpstr>
      <vt:lpstr>Pipe example: display 3 first lines of gzipped file </vt:lpstr>
      <vt:lpstr>You can chain as many commands as you like with pipes</vt:lpstr>
      <vt:lpstr>Pipes to find old commands</vt:lpstr>
      <vt:lpstr>Disconnecting from a session to reconnect later</vt:lpstr>
      <vt:lpstr>Running large computations</vt:lpstr>
      <vt:lpstr>Going further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 Shell 101</dc:title>
  <dc:creator>Francioli, Laurent C.</dc:creator>
  <cp:lastModifiedBy>Konrad Karczewski</cp:lastModifiedBy>
  <cp:revision>42</cp:revision>
  <dcterms:created xsi:type="dcterms:W3CDTF">2018-09-18T14:07:52Z</dcterms:created>
  <dcterms:modified xsi:type="dcterms:W3CDTF">2021-11-15T14:56:44Z</dcterms:modified>
</cp:coreProperties>
</file>